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2" r:id="rId7"/>
    <p:sldId id="335" r:id="rId8"/>
    <p:sldId id="280" r:id="rId9"/>
    <p:sldId id="282" r:id="rId10"/>
    <p:sldId id="279" r:id="rId11"/>
    <p:sldId id="263" r:id="rId12"/>
    <p:sldId id="265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9" r:id="rId21"/>
    <p:sldId id="330" r:id="rId22"/>
    <p:sldId id="331" r:id="rId23"/>
    <p:sldId id="332" r:id="rId24"/>
    <p:sldId id="333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34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296" r:id="rId46"/>
    <p:sldId id="320" r:id="rId47"/>
    <p:sldId id="350" r:id="rId48"/>
    <p:sldId id="348" r:id="rId49"/>
    <p:sldId id="34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44" autoAdjust="0"/>
  </p:normalViewPr>
  <p:slideViewPr>
    <p:cSldViewPr>
      <p:cViewPr varScale="1">
        <p:scale>
          <a:sx n="71" d="100"/>
          <a:sy n="71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4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Completion Summary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dLbls>
            <c:numFmt formatCode="0%" sourceLinked="0"/>
            <c:txPr>
              <a:bodyPr/>
              <a:lstStyle/>
              <a:p>
                <a:pPr>
                  <a:defRPr sz="2000" b="0"/>
                </a:pPr>
                <a:endParaRPr lang="en-US"/>
              </a:p>
            </c:txPr>
            <c:showVal val="1"/>
          </c:dLbls>
          <c:cat>
            <c:strRef>
              <c:f>Sheet1!$B$3:$B$7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Parts Acquisition</c:v>
                </c:pt>
                <c:pt idx="3">
                  <c:v>Prototyping</c:v>
                </c:pt>
                <c:pt idx="4">
                  <c:v>Programming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0.95000000000000062</c:v>
                </c:pt>
                <c:pt idx="1">
                  <c:v>0.85000000000000064</c:v>
                </c:pt>
                <c:pt idx="2">
                  <c:v>0.8</c:v>
                </c:pt>
                <c:pt idx="3">
                  <c:v>0.15000000000000019</c:v>
                </c:pt>
                <c:pt idx="4">
                  <c:v>0.1</c:v>
                </c:pt>
              </c:numCache>
            </c:numRef>
          </c:val>
        </c:ser>
        <c:gapWidth val="55"/>
        <c:axId val="52622080"/>
        <c:axId val="52341760"/>
      </c:barChart>
      <c:valAx>
        <c:axId val="52341760"/>
        <c:scaling>
          <c:orientation val="minMax"/>
        </c:scaling>
        <c:axPos val="l"/>
        <c:majorGridlines/>
        <c:numFmt formatCode="0%" sourceLinked="0"/>
        <c:maj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52622080"/>
        <c:crosses val="autoZero"/>
        <c:crossBetween val="between"/>
      </c:valAx>
      <c:catAx>
        <c:axId val="526220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52341760"/>
        <c:crosses val="autoZero"/>
        <c:auto val="1"/>
        <c:lblAlgn val="ctr"/>
        <c:lblOffset val="100"/>
      </c:cat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6593C-819E-4A7D-BF0F-2CC3145CB8B3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27BF7D4-EBFA-49AB-B674-4BB3FC234A4A}">
      <dgm:prSet phldrT="[Text]"/>
      <dgm:spPr>
        <a:xfrm>
          <a:off x="0" y="0"/>
          <a:ext cx="3549777" cy="27603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INFRARED SOURCE</a:t>
          </a:r>
        </a:p>
      </dgm:t>
    </dgm:pt>
    <dgm:pt modelId="{F18F092C-D9E7-4A20-904A-93AE753D5A29}" type="parTrans" cxnId="{85A0499A-44E3-4F33-BEFA-7C54087DB3D9}">
      <dgm:prSet/>
      <dgm:spPr/>
      <dgm:t>
        <a:bodyPr/>
        <a:lstStyle/>
        <a:p>
          <a:pPr algn="ctr"/>
          <a:endParaRPr lang="en-US"/>
        </a:p>
      </dgm:t>
    </dgm:pt>
    <dgm:pt modelId="{A04DC0F9-BFEA-4563-916C-723BF4F683FB}" type="sibTrans" cxnId="{85A0499A-44E3-4F33-BEFA-7C54087DB3D9}">
      <dgm:prSet/>
      <dgm:spPr>
        <a:xfrm>
          <a:off x="3370354" y="201658"/>
          <a:ext cx="179422" cy="179422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B2E8D7B-EF24-406B-AFD5-6D1999A7CB3F}">
      <dgm:prSet phldrT="[Text]"/>
      <dgm:spPr>
        <a:xfrm>
          <a:off x="265080" y="314372"/>
          <a:ext cx="3549777" cy="27603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DETECTOR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5DAFB42-9BDF-47FB-A0EC-C7BD73AC94B4}" type="parTrans" cxnId="{F415FE77-8C9A-447C-B58C-0EA5074CA727}">
      <dgm:prSet/>
      <dgm:spPr/>
      <dgm:t>
        <a:bodyPr/>
        <a:lstStyle/>
        <a:p>
          <a:pPr algn="ctr"/>
          <a:endParaRPr lang="en-US"/>
        </a:p>
      </dgm:t>
    </dgm:pt>
    <dgm:pt modelId="{734A7345-C20E-42BB-B114-DF379FF7F0E6}" type="sibTrans" cxnId="{F415FE77-8C9A-447C-B58C-0EA5074CA727}">
      <dgm:prSet/>
      <dgm:spPr>
        <a:xfrm>
          <a:off x="3635435" y="516031"/>
          <a:ext cx="179422" cy="179422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7837324-5797-44D1-9CC8-9F1680205679}">
      <dgm:prSet phldrT="[Text]"/>
      <dgm:spPr>
        <a:xfrm>
          <a:off x="530161" y="628745"/>
          <a:ext cx="3549777" cy="27603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ANALOG TO DIGITAL</a:t>
          </a:r>
        </a:p>
      </dgm:t>
    </dgm:pt>
    <dgm:pt modelId="{35FAB3DF-F5EB-42C0-BD2F-969CEF7BEF58}" type="parTrans" cxnId="{6A4F8529-7DD0-408E-8699-47EB0456068D}">
      <dgm:prSet/>
      <dgm:spPr/>
      <dgm:t>
        <a:bodyPr/>
        <a:lstStyle/>
        <a:p>
          <a:pPr algn="ctr"/>
          <a:endParaRPr lang="en-US"/>
        </a:p>
      </dgm:t>
    </dgm:pt>
    <dgm:pt modelId="{C44F0382-31A4-410A-AE90-28914302CA72}" type="sibTrans" cxnId="{6A4F8529-7DD0-408E-8699-47EB0456068D}">
      <dgm:prSet/>
      <dgm:spPr>
        <a:xfrm>
          <a:off x="3900516" y="825803"/>
          <a:ext cx="179422" cy="179422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319ACDC-A4A3-4AD1-B583-705B24DB4794}">
      <dgm:prSet phldrT="[Text]"/>
      <dgm:spPr>
        <a:xfrm>
          <a:off x="1060323" y="1257490"/>
          <a:ext cx="3549777" cy="27603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LCD DISPLAY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21F18FE-5D92-4634-A4B1-85C3DB4FD32E}" type="parTrans" cxnId="{FB36CFEE-5963-49F2-9229-122299DBE9D8}">
      <dgm:prSet/>
      <dgm:spPr/>
      <dgm:t>
        <a:bodyPr/>
        <a:lstStyle/>
        <a:p>
          <a:pPr algn="ctr"/>
          <a:endParaRPr lang="en-US"/>
        </a:p>
      </dgm:t>
    </dgm:pt>
    <dgm:pt modelId="{896C945F-50DA-4CF9-A4CA-04172B5AA1FA}" type="sibTrans" cxnId="{FB36CFEE-5963-49F2-9229-122299DBE9D8}">
      <dgm:prSet/>
      <dgm:spPr/>
      <dgm:t>
        <a:bodyPr/>
        <a:lstStyle/>
        <a:p>
          <a:pPr algn="ctr"/>
          <a:endParaRPr lang="en-US"/>
        </a:p>
      </dgm:t>
    </dgm:pt>
    <dgm:pt modelId="{80C52286-40CE-462A-8B76-7BB09F4C6024}">
      <dgm:prSet phldrT="[Text]"/>
      <dgm:spPr>
        <a:xfrm>
          <a:off x="851364" y="940376"/>
          <a:ext cx="3549777" cy="27603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SIGNAL PROCESSING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B244998-75CD-4F53-9AF2-AA7A9FAA0918}" type="sibTrans" cxnId="{791F3103-9D2B-43F4-BC9E-88EC3B113E60}">
      <dgm:prSet/>
      <dgm:spPr>
        <a:xfrm>
          <a:off x="4165596" y="1143242"/>
          <a:ext cx="179422" cy="179422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4069634-07C3-4FDB-8CD3-19D5C6CF8ECD}" type="parTrans" cxnId="{791F3103-9D2B-43F4-BC9E-88EC3B113E60}">
      <dgm:prSet/>
      <dgm:spPr/>
      <dgm:t>
        <a:bodyPr/>
        <a:lstStyle/>
        <a:p>
          <a:pPr algn="ctr"/>
          <a:endParaRPr lang="en-US"/>
        </a:p>
      </dgm:t>
    </dgm:pt>
    <dgm:pt modelId="{C3168005-DE26-46CE-A13E-8B57829C6790}" type="pres">
      <dgm:prSet presAssocID="{7706593C-819E-4A7D-BF0F-2CC3145CB8B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CACE23-A588-4E98-B2FA-8A4AC013D948}" type="pres">
      <dgm:prSet presAssocID="{7706593C-819E-4A7D-BF0F-2CC3145CB8B3}" presName="dummyMaxCanvas" presStyleCnt="0">
        <dgm:presLayoutVars/>
      </dgm:prSet>
      <dgm:spPr/>
    </dgm:pt>
    <dgm:pt modelId="{98A1D7B2-C15B-40DD-AAAC-0E9C4FACA90E}" type="pres">
      <dgm:prSet presAssocID="{7706593C-819E-4A7D-BF0F-2CC3145CB8B3}" presName="FiveNodes_1" presStyleLbl="node1" presStyleIdx="0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728BE40-187F-4FDA-96F8-79BF74B69609}" type="pres">
      <dgm:prSet presAssocID="{7706593C-819E-4A7D-BF0F-2CC3145CB8B3}" presName="FiveNodes_2" presStyleLbl="node1" presStyleIdx="1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5C4AB48-D42B-42A6-A8E5-1500F59F0965}" type="pres">
      <dgm:prSet presAssocID="{7706593C-819E-4A7D-BF0F-2CC3145CB8B3}" presName="FiveNodes_3" presStyleLbl="node1" presStyleIdx="2" presStyleCnt="5" custLinFactY="8946" custLinFactNeighborX="5507" custLinFactNeighborY="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410035F-98F5-4CB1-8003-F9A47E99C707}" type="pres">
      <dgm:prSet presAssocID="{7706593C-819E-4A7D-BF0F-2CC3145CB8B3}" presName="FiveNodes_4" presStyleLbl="node1" presStyleIdx="3" presStyleCnt="5" custLinFactY="-17184" custLinFactNeighborX="-7973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4A6C0AB-C2A0-4AAC-B248-A15E05D7A389}" type="pres">
      <dgm:prSet presAssocID="{7706593C-819E-4A7D-BF0F-2CC3145CB8B3}" presName="FiveNodes_5" presStyleLbl="node1" presStyleIdx="4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6CCC33A-A17F-4664-955A-67FDD75CB45B}" type="pres">
      <dgm:prSet presAssocID="{7706593C-819E-4A7D-BF0F-2CC3145CB8B3}" presName="FiveConn_1-2" presStyleLbl="fgAccFollowNode1" presStyleIdx="0" presStyleCnt="4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A687E598-FB19-4C02-9047-FA975CDD2050}" type="pres">
      <dgm:prSet presAssocID="{7706593C-819E-4A7D-BF0F-2CC3145CB8B3}" presName="FiveConn_2-3" presStyleLbl="fgAccFollowNode1" presStyleIdx="1" presStyleCnt="4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EA9146DF-3A02-42AA-BB44-ED73B43E6510}" type="pres">
      <dgm:prSet presAssocID="{7706593C-819E-4A7D-BF0F-2CC3145CB8B3}" presName="FiveConn_3-4" presStyleLbl="fgAccFollowNode1" presStyleIdx="2" presStyleCnt="4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854121E0-0F60-4AFA-8769-BE267C51745F}" type="pres">
      <dgm:prSet presAssocID="{7706593C-819E-4A7D-BF0F-2CC3145CB8B3}" presName="FiveConn_4-5" presStyleLbl="fgAccFollowNode1" presStyleIdx="3" presStyleCnt="4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C15FA579-0DE9-4E84-A9DD-9CC7D223D0EC}" type="pres">
      <dgm:prSet presAssocID="{7706593C-819E-4A7D-BF0F-2CC3145CB8B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FC5EA-6B04-47AB-A2E7-B47A9EA23F7D}" type="pres">
      <dgm:prSet presAssocID="{7706593C-819E-4A7D-BF0F-2CC3145CB8B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C1792-C559-465F-9011-62A792B34F47}" type="pres">
      <dgm:prSet presAssocID="{7706593C-819E-4A7D-BF0F-2CC3145CB8B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CD7D4-0231-4DEB-94AB-36FE0C3EC281}" type="pres">
      <dgm:prSet presAssocID="{7706593C-819E-4A7D-BF0F-2CC3145CB8B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90D33-0025-4C87-8818-B81C1B9ED3A5}" type="pres">
      <dgm:prSet presAssocID="{7706593C-819E-4A7D-BF0F-2CC3145CB8B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4079A5-392E-4037-8F50-271BE3D28795}" type="presOf" srcId="{8319ACDC-A4A3-4AD1-B583-705B24DB4794}" destId="{54A6C0AB-C2A0-4AAC-B248-A15E05D7A389}" srcOrd="0" destOrd="0" presId="urn:microsoft.com/office/officeart/2005/8/layout/vProcess5"/>
    <dgm:cxn modelId="{34369D9B-DDB4-45F2-BDB0-B69E5A0BD19C}" type="presOf" srcId="{734A7345-C20E-42BB-B114-DF379FF7F0E6}" destId="{A687E598-FB19-4C02-9047-FA975CDD2050}" srcOrd="0" destOrd="0" presId="urn:microsoft.com/office/officeart/2005/8/layout/vProcess5"/>
    <dgm:cxn modelId="{E833465D-6133-4FF3-9737-0DC574BFDB9A}" type="presOf" srcId="{80C52286-40CE-462A-8B76-7BB09F4C6024}" destId="{5410035F-98F5-4CB1-8003-F9A47E99C707}" srcOrd="0" destOrd="0" presId="urn:microsoft.com/office/officeart/2005/8/layout/vProcess5"/>
    <dgm:cxn modelId="{A417283B-2279-43CF-AEBC-DE3CD16E40A4}" type="presOf" srcId="{D27BF7D4-EBFA-49AB-B674-4BB3FC234A4A}" destId="{98A1D7B2-C15B-40DD-AAAC-0E9C4FACA90E}" srcOrd="0" destOrd="0" presId="urn:microsoft.com/office/officeart/2005/8/layout/vProcess5"/>
    <dgm:cxn modelId="{F415FE77-8C9A-447C-B58C-0EA5074CA727}" srcId="{7706593C-819E-4A7D-BF0F-2CC3145CB8B3}" destId="{1B2E8D7B-EF24-406B-AFD5-6D1999A7CB3F}" srcOrd="1" destOrd="0" parTransId="{15DAFB42-9BDF-47FB-A0EC-C7BD73AC94B4}" sibTransId="{734A7345-C20E-42BB-B114-DF379FF7F0E6}"/>
    <dgm:cxn modelId="{29B5F5D6-0A65-45F4-901E-D87F3AC6B222}" type="presOf" srcId="{C44F0382-31A4-410A-AE90-28914302CA72}" destId="{EA9146DF-3A02-42AA-BB44-ED73B43E6510}" srcOrd="0" destOrd="0" presId="urn:microsoft.com/office/officeart/2005/8/layout/vProcess5"/>
    <dgm:cxn modelId="{B8A5BEA0-985D-4249-A7DA-25352865482E}" type="presOf" srcId="{7706593C-819E-4A7D-BF0F-2CC3145CB8B3}" destId="{C3168005-DE26-46CE-A13E-8B57829C6790}" srcOrd="0" destOrd="0" presId="urn:microsoft.com/office/officeart/2005/8/layout/vProcess5"/>
    <dgm:cxn modelId="{6A4F8529-7DD0-408E-8699-47EB0456068D}" srcId="{7706593C-819E-4A7D-BF0F-2CC3145CB8B3}" destId="{87837324-5797-44D1-9CC8-9F1680205679}" srcOrd="2" destOrd="0" parTransId="{35FAB3DF-F5EB-42C0-BD2F-969CEF7BEF58}" sibTransId="{C44F0382-31A4-410A-AE90-28914302CA72}"/>
    <dgm:cxn modelId="{3858CC37-E448-4A5C-8D02-CC62904AB887}" type="presOf" srcId="{1B2E8D7B-EF24-406B-AFD5-6D1999A7CB3F}" destId="{4728BE40-187F-4FDA-96F8-79BF74B69609}" srcOrd="0" destOrd="0" presId="urn:microsoft.com/office/officeart/2005/8/layout/vProcess5"/>
    <dgm:cxn modelId="{8C35F551-AF73-487C-9433-C61E15EEC369}" type="presOf" srcId="{80C52286-40CE-462A-8B76-7BB09F4C6024}" destId="{36CCD7D4-0231-4DEB-94AB-36FE0C3EC281}" srcOrd="1" destOrd="0" presId="urn:microsoft.com/office/officeart/2005/8/layout/vProcess5"/>
    <dgm:cxn modelId="{85A0499A-44E3-4F33-BEFA-7C54087DB3D9}" srcId="{7706593C-819E-4A7D-BF0F-2CC3145CB8B3}" destId="{D27BF7D4-EBFA-49AB-B674-4BB3FC234A4A}" srcOrd="0" destOrd="0" parTransId="{F18F092C-D9E7-4A20-904A-93AE753D5A29}" sibTransId="{A04DC0F9-BFEA-4563-916C-723BF4F683FB}"/>
    <dgm:cxn modelId="{76A59550-237D-494A-BBB8-EF87E849CAFC}" type="presOf" srcId="{87837324-5797-44D1-9CC8-9F1680205679}" destId="{D5C4AB48-D42B-42A6-A8E5-1500F59F0965}" srcOrd="0" destOrd="0" presId="urn:microsoft.com/office/officeart/2005/8/layout/vProcess5"/>
    <dgm:cxn modelId="{32A59C49-EC2E-42AB-9365-CCC230D267CA}" type="presOf" srcId="{87837324-5797-44D1-9CC8-9F1680205679}" destId="{AECC1792-C559-465F-9011-62A792B34F47}" srcOrd="1" destOrd="0" presId="urn:microsoft.com/office/officeart/2005/8/layout/vProcess5"/>
    <dgm:cxn modelId="{08F3793E-D6A7-4D6E-A1AC-6BB6A2B9B047}" type="presOf" srcId="{1B2E8D7B-EF24-406B-AFD5-6D1999A7CB3F}" destId="{913FC5EA-6B04-47AB-A2E7-B47A9EA23F7D}" srcOrd="1" destOrd="0" presId="urn:microsoft.com/office/officeart/2005/8/layout/vProcess5"/>
    <dgm:cxn modelId="{791F3103-9D2B-43F4-BC9E-88EC3B113E60}" srcId="{7706593C-819E-4A7D-BF0F-2CC3145CB8B3}" destId="{80C52286-40CE-462A-8B76-7BB09F4C6024}" srcOrd="3" destOrd="0" parTransId="{64069634-07C3-4FDB-8CD3-19D5C6CF8ECD}" sibTransId="{5B244998-75CD-4F53-9AF2-AA7A9FAA0918}"/>
    <dgm:cxn modelId="{7CAD530D-197B-46D1-A5A9-90849E16816D}" type="presOf" srcId="{5B244998-75CD-4F53-9AF2-AA7A9FAA0918}" destId="{854121E0-0F60-4AFA-8769-BE267C51745F}" srcOrd="0" destOrd="0" presId="urn:microsoft.com/office/officeart/2005/8/layout/vProcess5"/>
    <dgm:cxn modelId="{FB7F5F01-DF1E-4851-A9F8-5CB9DBD0512D}" type="presOf" srcId="{D27BF7D4-EBFA-49AB-B674-4BB3FC234A4A}" destId="{C15FA579-0DE9-4E84-A9DD-9CC7D223D0EC}" srcOrd="1" destOrd="0" presId="urn:microsoft.com/office/officeart/2005/8/layout/vProcess5"/>
    <dgm:cxn modelId="{3AD46E62-DC61-496C-AAF8-97DBA93928B9}" type="presOf" srcId="{8319ACDC-A4A3-4AD1-B583-705B24DB4794}" destId="{02B90D33-0025-4C87-8818-B81C1B9ED3A5}" srcOrd="1" destOrd="0" presId="urn:microsoft.com/office/officeart/2005/8/layout/vProcess5"/>
    <dgm:cxn modelId="{FB36CFEE-5963-49F2-9229-122299DBE9D8}" srcId="{7706593C-819E-4A7D-BF0F-2CC3145CB8B3}" destId="{8319ACDC-A4A3-4AD1-B583-705B24DB4794}" srcOrd="4" destOrd="0" parTransId="{D21F18FE-5D92-4634-A4B1-85C3DB4FD32E}" sibTransId="{896C945F-50DA-4CF9-A4CA-04172B5AA1FA}"/>
    <dgm:cxn modelId="{67BC44E8-90FA-4EC2-9565-A02FDEBC47A4}" type="presOf" srcId="{A04DC0F9-BFEA-4563-916C-723BF4F683FB}" destId="{86CCC33A-A17F-4664-955A-67FDD75CB45B}" srcOrd="0" destOrd="0" presId="urn:microsoft.com/office/officeart/2005/8/layout/vProcess5"/>
    <dgm:cxn modelId="{09D4799D-65EC-4E44-80C1-2344F88CE951}" type="presParOf" srcId="{C3168005-DE26-46CE-A13E-8B57829C6790}" destId="{08CACE23-A588-4E98-B2FA-8A4AC013D948}" srcOrd="0" destOrd="0" presId="urn:microsoft.com/office/officeart/2005/8/layout/vProcess5"/>
    <dgm:cxn modelId="{2D094327-6355-4718-AC22-8ADD116E0131}" type="presParOf" srcId="{C3168005-DE26-46CE-A13E-8B57829C6790}" destId="{98A1D7B2-C15B-40DD-AAAC-0E9C4FACA90E}" srcOrd="1" destOrd="0" presId="urn:microsoft.com/office/officeart/2005/8/layout/vProcess5"/>
    <dgm:cxn modelId="{F6A25871-E941-4AC0-AA5B-9114C4826400}" type="presParOf" srcId="{C3168005-DE26-46CE-A13E-8B57829C6790}" destId="{4728BE40-187F-4FDA-96F8-79BF74B69609}" srcOrd="2" destOrd="0" presId="urn:microsoft.com/office/officeart/2005/8/layout/vProcess5"/>
    <dgm:cxn modelId="{84D3ECD6-86E3-4281-9975-D4161A77590C}" type="presParOf" srcId="{C3168005-DE26-46CE-A13E-8B57829C6790}" destId="{D5C4AB48-D42B-42A6-A8E5-1500F59F0965}" srcOrd="3" destOrd="0" presId="urn:microsoft.com/office/officeart/2005/8/layout/vProcess5"/>
    <dgm:cxn modelId="{53679E3D-FB5E-4E05-9F29-5A70205C6A15}" type="presParOf" srcId="{C3168005-DE26-46CE-A13E-8B57829C6790}" destId="{5410035F-98F5-4CB1-8003-F9A47E99C707}" srcOrd="4" destOrd="0" presId="urn:microsoft.com/office/officeart/2005/8/layout/vProcess5"/>
    <dgm:cxn modelId="{0374A0B3-C58E-42A2-A8E3-1724914F3D97}" type="presParOf" srcId="{C3168005-DE26-46CE-A13E-8B57829C6790}" destId="{54A6C0AB-C2A0-4AAC-B248-A15E05D7A389}" srcOrd="5" destOrd="0" presId="urn:microsoft.com/office/officeart/2005/8/layout/vProcess5"/>
    <dgm:cxn modelId="{BB988617-83D2-401F-A6C1-E5821D4C94BA}" type="presParOf" srcId="{C3168005-DE26-46CE-A13E-8B57829C6790}" destId="{86CCC33A-A17F-4664-955A-67FDD75CB45B}" srcOrd="6" destOrd="0" presId="urn:microsoft.com/office/officeart/2005/8/layout/vProcess5"/>
    <dgm:cxn modelId="{FEF2FD03-3432-47AA-B2EC-14378BBCC50F}" type="presParOf" srcId="{C3168005-DE26-46CE-A13E-8B57829C6790}" destId="{A687E598-FB19-4C02-9047-FA975CDD2050}" srcOrd="7" destOrd="0" presId="urn:microsoft.com/office/officeart/2005/8/layout/vProcess5"/>
    <dgm:cxn modelId="{8E6BD677-B9A7-4F53-95B0-052B466F1A37}" type="presParOf" srcId="{C3168005-DE26-46CE-A13E-8B57829C6790}" destId="{EA9146DF-3A02-42AA-BB44-ED73B43E6510}" srcOrd="8" destOrd="0" presId="urn:microsoft.com/office/officeart/2005/8/layout/vProcess5"/>
    <dgm:cxn modelId="{1B867E73-D628-4EC2-8FFA-64D149E5DDD8}" type="presParOf" srcId="{C3168005-DE26-46CE-A13E-8B57829C6790}" destId="{854121E0-0F60-4AFA-8769-BE267C51745F}" srcOrd="9" destOrd="0" presId="urn:microsoft.com/office/officeart/2005/8/layout/vProcess5"/>
    <dgm:cxn modelId="{0E8D4D16-B710-4B90-B551-990316FA3E01}" type="presParOf" srcId="{C3168005-DE26-46CE-A13E-8B57829C6790}" destId="{C15FA579-0DE9-4E84-A9DD-9CC7D223D0EC}" srcOrd="10" destOrd="0" presId="urn:microsoft.com/office/officeart/2005/8/layout/vProcess5"/>
    <dgm:cxn modelId="{E88F9A8B-C042-43BD-87BA-F46B6B0C1C7B}" type="presParOf" srcId="{C3168005-DE26-46CE-A13E-8B57829C6790}" destId="{913FC5EA-6B04-47AB-A2E7-B47A9EA23F7D}" srcOrd="11" destOrd="0" presId="urn:microsoft.com/office/officeart/2005/8/layout/vProcess5"/>
    <dgm:cxn modelId="{77A320F7-2A84-49DA-BB1F-8E806DECABA5}" type="presParOf" srcId="{C3168005-DE26-46CE-A13E-8B57829C6790}" destId="{AECC1792-C559-465F-9011-62A792B34F47}" srcOrd="12" destOrd="0" presId="urn:microsoft.com/office/officeart/2005/8/layout/vProcess5"/>
    <dgm:cxn modelId="{6B875F59-EE7B-4478-A3AD-48F7164185EF}" type="presParOf" srcId="{C3168005-DE26-46CE-A13E-8B57829C6790}" destId="{36CCD7D4-0231-4DEB-94AB-36FE0C3EC281}" srcOrd="13" destOrd="0" presId="urn:microsoft.com/office/officeart/2005/8/layout/vProcess5"/>
    <dgm:cxn modelId="{CF534300-B0FB-49D2-B7C3-6404DC1465D4}" type="presParOf" srcId="{C3168005-DE26-46CE-A13E-8B57829C6790}" destId="{02B90D33-0025-4C87-8818-B81C1B9ED3A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7436A-6922-4E2D-A861-D3F1E5C317E9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E0D5-FC9D-4CBF-8D6D-BF25E1E84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7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E0D5-FC9D-4CBF-8D6D-BF25E1E84A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E0D5-FC9D-4CBF-8D6D-BF25E1E84A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421CD9-AEE4-4C26-8542-BE707FAEBC5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21CD9-AEE4-4C26-8542-BE707FAEBC5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21CD9-AEE4-4C26-8542-BE707FAEBC5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21CD9-AEE4-4C26-8542-BE707FAEBC5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21CD9-AEE4-4C26-8542-BE707FAEBC5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21CD9-AEE4-4C26-8542-BE707FAEBC5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21CD9-AEE4-4C26-8542-BE707FAEBC5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21CD9-AEE4-4C26-8542-BE707FAEBC5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21CD9-AEE4-4C26-8542-BE707FAEBC5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5421CD9-AEE4-4C26-8542-BE707FAEBC5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421CD9-AEE4-4C26-8542-BE707FAEBC5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421CD9-AEE4-4C26-8542-BE707FAEBC52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Dotum" pitchFamily="34" charset="-127"/>
                <a:ea typeface="Dotum" pitchFamily="34" charset="-127"/>
              </a:rPr>
              <a:t>Portable Sensing Field Device</a:t>
            </a:r>
            <a:endParaRPr lang="en-US" sz="3600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 smtClean="0"/>
              <a:t>Group 4:</a:t>
            </a:r>
          </a:p>
          <a:p>
            <a:r>
              <a:rPr lang="en-US" dirty="0" smtClean="0"/>
              <a:t>Joel </a:t>
            </a:r>
            <a:r>
              <a:rPr lang="en-US" dirty="0" err="1" smtClean="0"/>
              <a:t>Yello</a:t>
            </a:r>
            <a:endParaRPr lang="en-US" dirty="0" smtClean="0"/>
          </a:p>
          <a:p>
            <a:r>
              <a:rPr lang="en-US" dirty="0" err="1" smtClean="0"/>
              <a:t>Khoa</a:t>
            </a:r>
            <a:r>
              <a:rPr lang="en-US" dirty="0" smtClean="0"/>
              <a:t> Nguyen</a:t>
            </a:r>
          </a:p>
          <a:p>
            <a:r>
              <a:rPr lang="en-US" dirty="0" smtClean="0"/>
              <a:t>Dawson Brown</a:t>
            </a:r>
          </a:p>
          <a:p>
            <a:pPr lvl="0"/>
            <a:r>
              <a:rPr lang="en-US" dirty="0" smtClean="0"/>
              <a:t>Robert </a:t>
            </a:r>
            <a:r>
              <a:rPr lang="en-US" dirty="0" err="1" smtClean="0"/>
              <a:t>Pribyl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9 volt lithium-ion battery</a:t>
            </a:r>
          </a:p>
          <a:p>
            <a:pPr lvl="1"/>
            <a:r>
              <a:rPr lang="en-US" dirty="0" smtClean="0"/>
              <a:t>600mAh </a:t>
            </a:r>
          </a:p>
          <a:p>
            <a:pPr lvl="2"/>
            <a:r>
              <a:rPr lang="en-US" dirty="0" smtClean="0"/>
              <a:t>~1.5-2.0 hours of operation</a:t>
            </a:r>
          </a:p>
          <a:p>
            <a:pPr lvl="1"/>
            <a:r>
              <a:rPr lang="en-US" dirty="0" smtClean="0"/>
              <a:t>9 volts, in operating range of all parts, 4 volts minimum lost over regulators</a:t>
            </a:r>
          </a:p>
          <a:p>
            <a:pPr lvl="1"/>
            <a:r>
              <a:rPr lang="en-US" dirty="0" smtClean="0"/>
              <a:t>Built-in overcharge/discharge protection circuit</a:t>
            </a:r>
          </a:p>
          <a:p>
            <a:pPr lvl="1"/>
            <a:r>
              <a:rPr lang="en-US" dirty="0" smtClean="0"/>
              <a:t>Comes paired with a charger</a:t>
            </a:r>
          </a:p>
          <a:p>
            <a:pPr lvl="1"/>
            <a:r>
              <a:rPr lang="en-US" dirty="0" smtClean="0"/>
              <a:t>Lightweight, single cell battery</a:t>
            </a:r>
          </a:p>
          <a:p>
            <a:r>
              <a:rPr lang="en-US" dirty="0" smtClean="0"/>
              <a:t>7.2 volt lithium-ion battery pack (chosen battery)</a:t>
            </a:r>
          </a:p>
          <a:p>
            <a:pPr lvl="1"/>
            <a:r>
              <a:rPr lang="en-US" dirty="0" smtClean="0"/>
              <a:t>750 </a:t>
            </a:r>
            <a:r>
              <a:rPr lang="en-US" dirty="0" err="1" smtClean="0"/>
              <a:t>mAh</a:t>
            </a:r>
            <a:endParaRPr lang="en-US" dirty="0" smtClean="0"/>
          </a:p>
          <a:p>
            <a:pPr lvl="2"/>
            <a:r>
              <a:rPr lang="en-US" dirty="0" smtClean="0"/>
              <a:t>~1.5-2.5 hours of continued operation</a:t>
            </a:r>
          </a:p>
          <a:p>
            <a:pPr lvl="1"/>
            <a:r>
              <a:rPr lang="en-US" dirty="0" smtClean="0"/>
              <a:t>7.2 volts, in operating range of all parts and not a lot of wasted voltage</a:t>
            </a:r>
          </a:p>
          <a:p>
            <a:pPr lvl="1"/>
            <a:r>
              <a:rPr lang="en-US" dirty="0" smtClean="0"/>
              <a:t>Battery charger available</a:t>
            </a:r>
          </a:p>
          <a:p>
            <a:pPr lvl="1"/>
            <a:r>
              <a:rPr lang="en-US" dirty="0" smtClean="0"/>
              <a:t>Lightweight, 2 AA cell pack, 1.6 ounces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Source Options cont.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LM7805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3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7805 operates between 7 and 25 volts, proper for our power source.</a:t>
            </a:r>
          </a:p>
          <a:p>
            <a:r>
              <a:rPr lang="en-US" dirty="0" smtClean="0"/>
              <a:t>Since our supply is 7.2V, there are no concerns in heat production from the voltage difference</a:t>
            </a:r>
          </a:p>
          <a:p>
            <a:r>
              <a:rPr lang="en-US" dirty="0" smtClean="0"/>
              <a:t>The 7805 is used to power the </a:t>
            </a:r>
            <a:r>
              <a:rPr lang="en-US" dirty="0" err="1" smtClean="0"/>
              <a:t>transimpedance</a:t>
            </a:r>
            <a:r>
              <a:rPr lang="en-US" dirty="0" smtClean="0"/>
              <a:t> amplifier, temperature sensor amplifier, and </a:t>
            </a:r>
            <a:r>
              <a:rPr lang="en-US" dirty="0" err="1" smtClean="0"/>
              <a:t>Arduino</a:t>
            </a:r>
            <a:r>
              <a:rPr lang="en-US" dirty="0" smtClean="0"/>
              <a:t> development board.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00400"/>
            <a:ext cx="6595109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LD1117V33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276600"/>
            <a:ext cx="8229600" cy="27858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LD1117V33 operate between 5 and 15 volts, proper for our source</a:t>
            </a:r>
          </a:p>
          <a:p>
            <a:r>
              <a:rPr lang="en-US" dirty="0" smtClean="0"/>
              <a:t>Dropping 7.2V to 3.3 volts will produce quite a bit of heat, so its possible that we will add a leading resistor to drop the voltage, or apply a </a:t>
            </a:r>
            <a:r>
              <a:rPr lang="en-US" dirty="0" err="1" smtClean="0"/>
              <a:t>heatsink</a:t>
            </a:r>
            <a:r>
              <a:rPr lang="en-US" dirty="0" smtClean="0"/>
              <a:t> to the regulator</a:t>
            </a:r>
          </a:p>
          <a:p>
            <a:r>
              <a:rPr lang="en-US" dirty="0" smtClean="0"/>
              <a:t>The LD1117V33 will be used to power the TDC GP21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69814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Ranging - Design Considerations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7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4495800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Methods of Ranging considered</a:t>
            </a:r>
          </a:p>
          <a:p>
            <a:pPr lvl="1"/>
            <a:r>
              <a:rPr lang="en-US" dirty="0" smtClean="0"/>
              <a:t>SONAR (ultrasonic)</a:t>
            </a:r>
          </a:p>
          <a:p>
            <a:pPr lvl="2"/>
            <a:r>
              <a:rPr lang="en-US" dirty="0" smtClean="0"/>
              <a:t>Cheapest to implement</a:t>
            </a:r>
          </a:p>
          <a:p>
            <a:pPr lvl="2"/>
            <a:r>
              <a:rPr lang="en-US" dirty="0" smtClean="0"/>
              <a:t>Easy to use</a:t>
            </a:r>
          </a:p>
          <a:p>
            <a:pPr lvl="2"/>
            <a:r>
              <a:rPr lang="en-US" dirty="0" smtClean="0"/>
              <a:t>Distance limited to less than 10m</a:t>
            </a:r>
          </a:p>
          <a:p>
            <a:pPr lvl="1"/>
            <a:r>
              <a:rPr lang="en-US" dirty="0" smtClean="0"/>
              <a:t>RADAR</a:t>
            </a:r>
          </a:p>
          <a:p>
            <a:pPr lvl="2"/>
            <a:r>
              <a:rPr lang="en-US" dirty="0" smtClean="0"/>
              <a:t>Can achieve very far distance readings</a:t>
            </a:r>
          </a:p>
          <a:p>
            <a:pPr lvl="2"/>
            <a:r>
              <a:rPr lang="en-US" dirty="0" smtClean="0"/>
              <a:t>Does not bounce off all objects</a:t>
            </a:r>
          </a:p>
          <a:p>
            <a:pPr lvl="1"/>
            <a:r>
              <a:rPr lang="en-US" dirty="0" smtClean="0"/>
              <a:t>LIDAR (Laser\infrared)</a:t>
            </a:r>
          </a:p>
          <a:p>
            <a:pPr lvl="2"/>
            <a:r>
              <a:rPr lang="en-US" dirty="0" smtClean="0"/>
              <a:t>Best choice: Line of sight ranging and will reflect at least some light off almost all surfaces.</a:t>
            </a:r>
          </a:p>
          <a:p>
            <a:pPr lvl="2"/>
            <a:r>
              <a:rPr lang="en-US" dirty="0" smtClean="0"/>
              <a:t>Our design will use the time of flight method</a:t>
            </a:r>
            <a:endParaRPr lang="en-US" dirty="0"/>
          </a:p>
        </p:txBody>
      </p:sp>
      <p:pic>
        <p:nvPicPr>
          <p:cNvPr id="4" name="Picture 3" descr="File:Sonar Principle EN.sv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667537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Design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97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APD Module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749116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1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1"/>
            <a:ext cx="8458200" cy="3581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Must be operated under high voltage (100V+)</a:t>
            </a:r>
          </a:p>
          <a:p>
            <a:r>
              <a:rPr lang="en-US" sz="2200" dirty="0" smtClean="0"/>
              <a:t>Very </a:t>
            </a:r>
            <a:r>
              <a:rPr lang="en-US" sz="2200" dirty="0"/>
              <a:t>sensitive </a:t>
            </a:r>
            <a:r>
              <a:rPr lang="en-US" sz="2200" dirty="0" smtClean="0"/>
              <a:t>photo-receiver</a:t>
            </a:r>
          </a:p>
          <a:p>
            <a:pPr lvl="1"/>
            <a:r>
              <a:rPr lang="en-US" sz="1800" dirty="0" smtClean="0"/>
              <a:t>Advantages include:</a:t>
            </a:r>
          </a:p>
          <a:p>
            <a:pPr lvl="2"/>
            <a:r>
              <a:rPr lang="en-US" sz="1600" dirty="0" smtClean="0"/>
              <a:t>Exploits the avalanche multiplication process for added gain</a:t>
            </a:r>
          </a:p>
          <a:p>
            <a:pPr lvl="2"/>
            <a:r>
              <a:rPr lang="en-US" sz="1600" dirty="0" smtClean="0"/>
              <a:t>Ideal for a rangefinder</a:t>
            </a:r>
          </a:p>
          <a:p>
            <a:pPr lvl="2"/>
            <a:r>
              <a:rPr lang="en-US" sz="1600" dirty="0" smtClean="0"/>
              <a:t>High speed operation</a:t>
            </a:r>
          </a:p>
          <a:p>
            <a:pPr lvl="2"/>
            <a:r>
              <a:rPr lang="en-US" sz="1600" dirty="0" smtClean="0"/>
              <a:t>High quantum efficiency</a:t>
            </a:r>
          </a:p>
          <a:p>
            <a:pPr lvl="1"/>
            <a:r>
              <a:rPr lang="en-US" sz="1800" dirty="0" smtClean="0"/>
              <a:t>Design considerations:</a:t>
            </a:r>
          </a:p>
          <a:p>
            <a:pPr lvl="2"/>
            <a:r>
              <a:rPr lang="en-US" sz="1600" dirty="0" smtClean="0"/>
              <a:t>Terminal capacitance</a:t>
            </a:r>
          </a:p>
          <a:p>
            <a:pPr lvl="2"/>
            <a:r>
              <a:rPr lang="en-US" sz="1600" dirty="0" smtClean="0"/>
              <a:t>Sensitive to ambient temperature changes</a:t>
            </a:r>
          </a:p>
          <a:p>
            <a:pPr lvl="2"/>
            <a:r>
              <a:rPr lang="en-US" sz="1600" dirty="0" smtClean="0"/>
              <a:t>Exhibit measurable dark current</a:t>
            </a:r>
          </a:p>
          <a:p>
            <a:pPr lvl="2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Avalanche Photodiode</a:t>
            </a:r>
            <a:endParaRPr lang="en-US" dirty="0"/>
          </a:p>
        </p:txBody>
      </p:sp>
      <p:pic>
        <p:nvPicPr>
          <p:cNvPr id="2050" name="Picture 2" descr="http://media.digikey.com/photos/Advanced%20Photonix%20Photos/MFG_SD012-70-62-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4980" y="3048000"/>
            <a:ext cx="358139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68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4797950"/>
              </p:ext>
            </p:extLst>
          </p:nvPr>
        </p:nvGraphicFramePr>
        <p:xfrm>
          <a:off x="1143000" y="3352800"/>
          <a:ext cx="7010400" cy="2959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4619"/>
                <a:gridCol w="692650"/>
                <a:gridCol w="574701"/>
                <a:gridCol w="912714"/>
                <a:gridCol w="812973"/>
                <a:gridCol w="631695"/>
                <a:gridCol w="866801"/>
                <a:gridCol w="868383"/>
                <a:gridCol w="615864"/>
              </a:tblGrid>
              <a:tr h="6231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Manufacturer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Part Number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Active area mm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Peak wavelength (λ) nm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Peak sensitivity (A/W)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Max dark current (nA)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Temperate coefficient (V/°C)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Typical breakdown voltage (V)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Unit Price $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  <a:tr h="311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Hamamatsu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S9251-05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860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1.85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91.00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  <a:tr h="311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Hamamatsu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S9251-02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860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1.85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83.00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  <a:tr h="311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Hamamatsu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S6045-02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  <a:tr h="311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Hamamatsu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S6045-01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91.00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  <a:tr h="1557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Hamamatsu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S5139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83.00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  <a:tr h="311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Hamamatsu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S2383-10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136.00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  <a:tr h="1557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Hamamatsu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S2382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83.00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  <a:tr h="1557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Hamamatsu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S2381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0.2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800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0.5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0.5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0.65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150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76.00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  <a:tr h="311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Silicon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TO52-S1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1.55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93.10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" y="11025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APD Selection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42900" y="1143000"/>
            <a:ext cx="8458200" cy="22098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200" dirty="0" smtClean="0"/>
              <a:t>Main selection aspects included:</a:t>
            </a:r>
          </a:p>
          <a:p>
            <a:pPr lvl="1"/>
            <a:r>
              <a:rPr lang="en-US" sz="1800" dirty="0" smtClean="0"/>
              <a:t>Low bias operation</a:t>
            </a:r>
          </a:p>
          <a:p>
            <a:pPr lvl="1"/>
            <a:r>
              <a:rPr lang="en-US" sz="1800" dirty="0" smtClean="0"/>
              <a:t>Peak spectral sensitivity</a:t>
            </a:r>
          </a:p>
          <a:p>
            <a:pPr lvl="1"/>
            <a:r>
              <a:rPr lang="en-US" sz="1800" dirty="0" smtClean="0"/>
              <a:t>Low price</a:t>
            </a:r>
          </a:p>
          <a:p>
            <a:pPr lvl="1"/>
            <a:r>
              <a:rPr lang="en-US" sz="1800" dirty="0" smtClean="0"/>
              <a:t>Max dark current</a:t>
            </a:r>
          </a:p>
          <a:p>
            <a:pPr lvl="1"/>
            <a:r>
              <a:rPr lang="en-US" sz="1800" dirty="0" smtClean="0"/>
              <a:t>Temperature coefficient</a:t>
            </a:r>
          </a:p>
          <a:p>
            <a:r>
              <a:rPr lang="en-US" sz="2200" dirty="0" smtClean="0"/>
              <a:t>Selected mid-range </a:t>
            </a:r>
            <a:r>
              <a:rPr lang="en-US" sz="2200" dirty="0" err="1" smtClean="0"/>
              <a:t>Hamamtsu</a:t>
            </a:r>
            <a:r>
              <a:rPr lang="en-US" sz="2200" dirty="0" smtClean="0"/>
              <a:t> S2381</a:t>
            </a:r>
            <a:endParaRPr lang="en-US" sz="1800" dirty="0" smtClean="0"/>
          </a:p>
          <a:p>
            <a:pPr lvl="2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32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Temperature effects on S2381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1371600"/>
            <a:ext cx="4662622" cy="3276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71543" y="5181600"/>
            <a:ext cx="4419600" cy="1524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As the ambient temperature increases, the voltage required to maintain constant gain must increase.</a:t>
            </a:r>
          </a:p>
          <a:p>
            <a:r>
              <a:rPr lang="en-US" sz="1800" dirty="0" smtClean="0"/>
              <a:t>We are operating with M at 100.</a:t>
            </a:r>
            <a:endParaRPr lang="en-US" sz="1800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98" y="1219200"/>
            <a:ext cx="4159102" cy="41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1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148" y="1524001"/>
            <a:ext cx="5767452" cy="28956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Decided to buy pre-made converter instead of building our own due to size goal.</a:t>
            </a:r>
          </a:p>
          <a:p>
            <a:r>
              <a:rPr lang="en-US" sz="2000" dirty="0" err="1" smtClean="0"/>
              <a:t>Emco</a:t>
            </a:r>
            <a:r>
              <a:rPr lang="en-US" sz="2000" dirty="0" smtClean="0"/>
              <a:t> Q04 outputs 60-400V </a:t>
            </a:r>
          </a:p>
          <a:p>
            <a:r>
              <a:rPr lang="en-US" sz="2000" dirty="0" smtClean="0"/>
              <a:t>Maximum output current of 1.25mA</a:t>
            </a:r>
          </a:p>
          <a:p>
            <a:r>
              <a:rPr lang="en-US" sz="2000" dirty="0" smtClean="0"/>
              <a:t>Peak-peak output ripple less than .1%</a:t>
            </a:r>
          </a:p>
          <a:p>
            <a:r>
              <a:rPr lang="en-US" sz="2000" dirty="0" smtClean="0"/>
              <a:t>Draws less than 100mA under full load at 12v input voltage.</a:t>
            </a:r>
          </a:p>
          <a:p>
            <a:r>
              <a:rPr lang="en-US" sz="2000" dirty="0" smtClean="0"/>
              <a:t>As a cube of only 0.5 inches and a weight of just over 4 grams, the Q04 is ideal for portable applications.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 Voltage DC-DC Converter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3400"/>
            <a:ext cx="65788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208366" cy="125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15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243071"/>
          </a:xfrm>
        </p:spPr>
        <p:txBody>
          <a:bodyPr>
            <a:normAutofit/>
          </a:bodyPr>
          <a:lstStyle/>
          <a:p>
            <a:r>
              <a:rPr lang="en-US" dirty="0" smtClean="0"/>
              <a:t>Laser-Based Rangefinder</a:t>
            </a:r>
          </a:p>
          <a:p>
            <a:r>
              <a:rPr lang="en-US" dirty="0" smtClean="0"/>
              <a:t>IR Contactless</a:t>
            </a:r>
            <a:r>
              <a:rPr lang="en-US" baseline="0" dirty="0" smtClean="0"/>
              <a:t> Temperature Sensor</a:t>
            </a:r>
          </a:p>
          <a:p>
            <a:r>
              <a:rPr lang="en-US" baseline="0" dirty="0" smtClean="0"/>
              <a:t>Combine both functions into one light-weight, handheld device</a:t>
            </a:r>
            <a:r>
              <a:rPr lang="en-US" dirty="0" smtClean="0"/>
              <a:t> activated by a trigger</a:t>
            </a:r>
            <a:r>
              <a:rPr lang="en-US" baseline="0" dirty="0" smtClean="0"/>
              <a:t>.</a:t>
            </a:r>
          </a:p>
          <a:p>
            <a:pPr rtl="0" eaLnBrk="1" latinLnBrk="0" hangingPunct="1"/>
            <a:r>
              <a:rPr kumimoji="0" lang="en-US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simultaneous range and temperature readings via a 16x2 LCD output.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95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724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38600" cy="457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Control pin on HV supply must be adjusted to maintain constant gain.</a:t>
            </a:r>
          </a:p>
          <a:p>
            <a:pPr lvl="1"/>
            <a:r>
              <a:rPr lang="en-US" sz="1400" dirty="0" smtClean="0"/>
              <a:t>Tmp275 – Digital output temperature sensor will be used to detect ambient temperature.</a:t>
            </a:r>
          </a:p>
          <a:p>
            <a:pPr lvl="2"/>
            <a:r>
              <a:rPr lang="en-US" sz="1200" dirty="0" smtClean="0"/>
              <a:t>Eight addresses</a:t>
            </a:r>
          </a:p>
          <a:p>
            <a:pPr lvl="2"/>
            <a:r>
              <a:rPr lang="en-US" sz="1200" dirty="0" smtClean="0"/>
              <a:t>Two wire serial interface using I2C</a:t>
            </a:r>
          </a:p>
          <a:p>
            <a:pPr lvl="2"/>
            <a:r>
              <a:rPr lang="en-US" sz="1200" dirty="0"/>
              <a:t>Capable of reading </a:t>
            </a:r>
            <a:r>
              <a:rPr lang="en-US" sz="1200" dirty="0" smtClean="0"/>
              <a:t>temperatures with </a:t>
            </a:r>
            <a:r>
              <a:rPr lang="en-US" sz="1200" dirty="0"/>
              <a:t>a resolution of </a:t>
            </a:r>
            <a:r>
              <a:rPr lang="en-US" sz="1200" dirty="0" smtClean="0"/>
              <a:t>0.0625°C</a:t>
            </a:r>
          </a:p>
          <a:p>
            <a:pPr lvl="2"/>
            <a:r>
              <a:rPr lang="en-US" sz="1200" dirty="0" smtClean="0"/>
              <a:t>Temperature range of -40 to </a:t>
            </a:r>
            <a:r>
              <a:rPr lang="en-US" sz="1200" dirty="0"/>
              <a:t>+</a:t>
            </a:r>
            <a:r>
              <a:rPr lang="en-US" sz="1200" dirty="0" smtClean="0"/>
              <a:t>125°C</a:t>
            </a:r>
          </a:p>
          <a:p>
            <a:r>
              <a:rPr lang="en-US" sz="1800" dirty="0" smtClean="0"/>
              <a:t>As ambient temperature changes, analog output from MCU will change from 0-5V; directly changing the HV output.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Ambient Temperature Adjust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367788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15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733800" cy="45384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Requirements</a:t>
            </a:r>
          </a:p>
          <a:p>
            <a:pPr lvl="1"/>
            <a:r>
              <a:rPr lang="en-US" sz="1600" dirty="0" smtClean="0"/>
              <a:t>Must be very low noise</a:t>
            </a:r>
          </a:p>
          <a:p>
            <a:pPr lvl="1"/>
            <a:r>
              <a:rPr lang="en-US" sz="1600" dirty="0" smtClean="0"/>
              <a:t>Must provide acceptable gain</a:t>
            </a:r>
          </a:p>
          <a:p>
            <a:pPr lvl="2"/>
            <a:r>
              <a:rPr lang="en-US" sz="1400" dirty="0" smtClean="0"/>
              <a:t>Vo max 5 volts </a:t>
            </a:r>
            <a:r>
              <a:rPr lang="en-US" sz="1400" dirty="0" err="1" smtClean="0"/>
              <a:t>pk-pk</a:t>
            </a:r>
            <a:endParaRPr lang="en-US" sz="1400" dirty="0" smtClean="0"/>
          </a:p>
          <a:p>
            <a:pPr lvl="1"/>
            <a:r>
              <a:rPr lang="en-US" sz="1600" dirty="0" smtClean="0"/>
              <a:t>High speed response</a:t>
            </a:r>
            <a:endParaRPr lang="en-US" sz="1600" dirty="0"/>
          </a:p>
          <a:p>
            <a:r>
              <a:rPr lang="en-US" sz="2000" dirty="0" smtClean="0"/>
              <a:t>TI OPA847</a:t>
            </a:r>
          </a:p>
          <a:p>
            <a:pPr lvl="1"/>
            <a:r>
              <a:rPr lang="en-US" sz="1600" dirty="0" smtClean="0"/>
              <a:t>BJT amplifier</a:t>
            </a:r>
          </a:p>
          <a:p>
            <a:pPr lvl="1"/>
            <a:r>
              <a:rPr lang="en-US" sz="1600" dirty="0" smtClean="0"/>
              <a:t>High GBP: 3.9GHz</a:t>
            </a:r>
          </a:p>
          <a:p>
            <a:pPr lvl="1"/>
            <a:r>
              <a:rPr lang="en-US" sz="1600" dirty="0" smtClean="0"/>
              <a:t>High slew rate 950V/us</a:t>
            </a:r>
          </a:p>
          <a:p>
            <a:pPr lvl="1"/>
            <a:r>
              <a:rPr lang="en-US" sz="1600" dirty="0" smtClean="0"/>
              <a:t>Very low </a:t>
            </a:r>
            <a:r>
              <a:rPr lang="en-US" sz="1600" dirty="0"/>
              <a:t>voltage </a:t>
            </a:r>
            <a:r>
              <a:rPr lang="en-US" sz="1600" dirty="0" smtClean="0"/>
              <a:t>noise of 0.85nV</a:t>
            </a:r>
            <a:r>
              <a:rPr lang="en-US" sz="1600" dirty="0"/>
              <a:t>/√</a:t>
            </a:r>
            <a:r>
              <a:rPr lang="en-US" sz="1600" dirty="0" smtClean="0"/>
              <a:t>Hz</a:t>
            </a:r>
          </a:p>
          <a:p>
            <a:pPr lvl="1"/>
            <a:r>
              <a:rPr lang="en-US" sz="1600" dirty="0" smtClean="0"/>
              <a:t>Since feedback capacitor is inversely proportional to resistance, an additional gain stage will be needed.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Transimpedance Amplifier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0842" y="3673138"/>
            <a:ext cx="21526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6877" y="1295400"/>
            <a:ext cx="2877546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686" y="3763626"/>
            <a:ext cx="23336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79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8452" y="4261585"/>
            <a:ext cx="8153400" cy="166389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Shown highlighted in yellow is a current source and input capacitance representing the APD.</a:t>
            </a:r>
          </a:p>
          <a:p>
            <a:r>
              <a:rPr lang="en-US" sz="1400" dirty="0" smtClean="0"/>
              <a:t>Boxed in blue is the gain resistor of 12k and feedback capacitance used to control the frequency response.</a:t>
            </a:r>
          </a:p>
          <a:p>
            <a:r>
              <a:rPr lang="en-US" sz="1400" dirty="0" smtClean="0"/>
              <a:t>The red box is the additional op-amp that serves as an extra gain stage to put the output voltage in the range of 1-5V.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587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Circuit Schematic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319" y="838200"/>
            <a:ext cx="808566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2743200"/>
            <a:ext cx="990600" cy="1447800"/>
          </a:xfrm>
          <a:prstGeom prst="rect">
            <a:avLst/>
          </a:prstGeom>
          <a:noFill/>
          <a:ln w="254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25152" y="1600200"/>
            <a:ext cx="2057400" cy="1752600"/>
          </a:xfrm>
          <a:prstGeom prst="rect">
            <a:avLst/>
          </a:prstGeom>
          <a:noFill/>
          <a:ln w="25400" cap="flat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37560" y="3437021"/>
            <a:ext cx="1066800" cy="838200"/>
          </a:xfrm>
          <a:prstGeom prst="rect">
            <a:avLst/>
          </a:prstGeom>
          <a:noFill/>
          <a:ln w="254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2560" y="3961848"/>
            <a:ext cx="2251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56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APD Module Schematic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59" y="1079634"/>
            <a:ext cx="8158711" cy="547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6059" y="3455131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1914659"/>
            <a:ext cx="3200400" cy="1461052"/>
          </a:xfrm>
          <a:prstGeom prst="rect">
            <a:avLst/>
          </a:prstGeom>
          <a:noFill/>
          <a:ln w="254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4267200"/>
            <a:ext cx="3260785" cy="214643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7800" y="3124200"/>
            <a:ext cx="2057400" cy="838200"/>
          </a:xfrm>
          <a:prstGeom prst="rect">
            <a:avLst/>
          </a:prstGeom>
          <a:noFill/>
          <a:ln w="25400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6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3810000" cy="44622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Required to block out unwanted wavelengths from entering system.</a:t>
            </a:r>
          </a:p>
          <a:p>
            <a:r>
              <a:rPr lang="en-US" sz="2000" dirty="0" smtClean="0"/>
              <a:t>IR band-pass filter from Edmund optics.</a:t>
            </a:r>
          </a:p>
          <a:p>
            <a:pPr lvl="1"/>
            <a:r>
              <a:rPr lang="en-US" sz="1600" dirty="0" smtClean="0"/>
              <a:t>Diameter of 25mm</a:t>
            </a:r>
          </a:p>
          <a:p>
            <a:pPr lvl="1"/>
            <a:r>
              <a:rPr lang="en-US" sz="1600" dirty="0" smtClean="0"/>
              <a:t>CWL of 780nm</a:t>
            </a:r>
          </a:p>
          <a:p>
            <a:pPr lvl="2"/>
            <a:r>
              <a:rPr lang="en-US" sz="1400" dirty="0" smtClean="0"/>
              <a:t>Same as output laser.</a:t>
            </a:r>
          </a:p>
          <a:p>
            <a:pPr lvl="1"/>
            <a:r>
              <a:rPr lang="en-US" sz="1600" dirty="0" smtClean="0"/>
              <a:t>With a Pass-band of only 10nm; the filter is very precise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Infrared Optical Filter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55518"/>
            <a:ext cx="5258248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.edmundoptics.com/images/catalog/10024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21431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45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Edmund Optics: V-Coated 785</a:t>
            </a:r>
            <a:r>
              <a:rPr lang="en-US" baseline="0" dirty="0" smtClean="0"/>
              <a:t>nm</a:t>
            </a:r>
          </a:p>
          <a:p>
            <a:pPr lvl="1"/>
            <a:r>
              <a:rPr lang="en-US" baseline="0" dirty="0" smtClean="0"/>
              <a:t>Maximum throughput at 785nm</a:t>
            </a:r>
          </a:p>
          <a:p>
            <a:r>
              <a:rPr lang="en-US" dirty="0" smtClean="0"/>
              <a:t>Glass substrate, N-BK7 (</a:t>
            </a:r>
            <a:r>
              <a:rPr lang="en-US" dirty="0" err="1" smtClean="0"/>
              <a:t>RoHS</a:t>
            </a:r>
            <a:r>
              <a:rPr lang="en-US" dirty="0" smtClean="0"/>
              <a:t> compliant)</a:t>
            </a:r>
          </a:p>
          <a:p>
            <a: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125mm Focal Length</a:t>
            </a:r>
          </a:p>
          <a:p>
            <a:pPr marL="621792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Longer Focal Length = More</a:t>
            </a:r>
            <a:r>
              <a:rPr kumimoji="0" lang="en-US" sz="2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intense focal point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Laser Optics:</a:t>
            </a:r>
            <a:r>
              <a:rPr lang="en-US" baseline="0" dirty="0" smtClean="0"/>
              <a:t> PCX Lens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33800"/>
            <a:ext cx="3790950" cy="309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baseline="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382000" cy="1676400"/>
          </a:xfrm>
        </p:spPr>
        <p:txBody>
          <a:bodyPr/>
          <a:lstStyle/>
          <a:p>
            <a:pPr algn="ctr"/>
            <a:r>
              <a:rPr lang="en-US" dirty="0" smtClean="0"/>
              <a:t>Range</a:t>
            </a:r>
            <a:r>
              <a:rPr lang="en-US" baseline="0" dirty="0" smtClean="0"/>
              <a:t> Measurement</a:t>
            </a:r>
            <a:r>
              <a:rPr lang="en-US" dirty="0" smtClean="0"/>
              <a:t> Hardware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Time to Digital Converter</a:t>
            </a:r>
          </a:p>
          <a:p>
            <a:pPr lvl="1"/>
            <a:r>
              <a:rPr lang="en-US" dirty="0" smtClean="0"/>
              <a:t>Measures the</a:t>
            </a:r>
            <a:r>
              <a:rPr lang="en-US" baseline="0" dirty="0" smtClean="0"/>
              <a:t> time difference between 2 signals</a:t>
            </a:r>
          </a:p>
          <a:p>
            <a:pPr lvl="1"/>
            <a:r>
              <a:rPr lang="en-US" baseline="0" dirty="0" smtClean="0"/>
              <a:t>Capable of implementing TOF laser ranging due to redundant</a:t>
            </a:r>
            <a:r>
              <a:rPr lang="en-US" dirty="0" smtClean="0"/>
              <a:t> circuitry and propagation delays.</a:t>
            </a:r>
            <a:endParaRPr lang="en-US" baseline="0" dirty="0" smtClean="0"/>
          </a:p>
          <a:p>
            <a:pPr lvl="1"/>
            <a:r>
              <a:rPr lang="en-US" baseline="0" dirty="0" smtClean="0"/>
              <a:t>Multiple clock signals capable of measuring 3ps intervals (3</a:t>
            </a:r>
            <a:r>
              <a:rPr lang="en-US" dirty="0" smtClean="0"/>
              <a:t> mm)</a:t>
            </a:r>
          </a:p>
          <a:p>
            <a:r>
              <a:rPr lang="en-US" baseline="0" dirty="0" smtClean="0"/>
              <a:t>QFN 32 package</a:t>
            </a:r>
          </a:p>
          <a:p>
            <a:r>
              <a:rPr lang="en-US" dirty="0" smtClean="0"/>
              <a:t>SPI communication</a:t>
            </a:r>
          </a:p>
          <a:p>
            <a:r>
              <a:rPr lang="en-US" dirty="0" smtClean="0"/>
              <a:t>Fire Pulse Generator</a:t>
            </a:r>
          </a:p>
          <a:p>
            <a:pPr lvl="1"/>
            <a:r>
              <a:rPr lang="en-US" dirty="0" smtClean="0"/>
              <a:t>Output tied to laser module and</a:t>
            </a:r>
            <a:r>
              <a:rPr lang="en-US" baseline="0" dirty="0" smtClean="0"/>
              <a:t> START channel</a:t>
            </a:r>
          </a:p>
          <a:p>
            <a:pPr lvl="0"/>
            <a:r>
              <a:rPr lang="en-US" baseline="0" dirty="0" smtClean="0"/>
              <a:t>Cost effective: $40.00 for a large increase in range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ACAM TDC-GP21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00400"/>
            <a:ext cx="1295400" cy="137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257800"/>
            <a:ext cx="3733800" cy="140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ACAM TDC-GP21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25335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r>
              <a:rPr lang="en-US" baseline="0" dirty="0" smtClean="0"/>
              <a:t> to optical systems</a:t>
            </a:r>
          </a:p>
          <a:p>
            <a:pPr lvl="1"/>
            <a:r>
              <a:rPr lang="en-US" dirty="0" smtClean="0"/>
              <a:t>Group interest in laser technology and infrared technology</a:t>
            </a:r>
            <a:endParaRPr lang="en-US" baseline="0" dirty="0" smtClean="0"/>
          </a:p>
          <a:p>
            <a:r>
              <a:rPr lang="en-US" baseline="0" dirty="0" smtClean="0"/>
              <a:t>Combines 2 </a:t>
            </a:r>
            <a:r>
              <a:rPr lang="en-US" dirty="0" smtClean="0"/>
              <a:t>tools used every day</a:t>
            </a:r>
            <a:endParaRPr lang="en-US" baseline="0" dirty="0" smtClean="0"/>
          </a:p>
          <a:p>
            <a:pPr lvl="1"/>
            <a:r>
              <a:rPr lang="en-US" dirty="0" smtClean="0"/>
              <a:t>Lightweight</a:t>
            </a:r>
          </a:p>
          <a:p>
            <a:pPr lvl="1"/>
            <a:r>
              <a:rPr lang="en-US" dirty="0" smtClean="0"/>
              <a:t>Small form-factor</a:t>
            </a:r>
          </a:p>
          <a:p>
            <a:pPr lvl="1"/>
            <a:r>
              <a:rPr lang="en-US" dirty="0" smtClean="0"/>
              <a:t>Easy</a:t>
            </a:r>
            <a:r>
              <a:rPr lang="en-US" baseline="0" dirty="0" smtClean="0"/>
              <a:t> to read</a:t>
            </a:r>
          </a:p>
          <a:p>
            <a:pPr lvl="1"/>
            <a:r>
              <a:rPr lang="en-US" baseline="0" dirty="0" smtClean="0"/>
              <a:t>Low power consumption</a:t>
            </a:r>
          </a:p>
          <a:p>
            <a:r>
              <a:rPr lang="en-US" dirty="0" smtClean="0"/>
              <a:t>Time of Flight ranging is a challenge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13 digital GPIO pins</a:t>
            </a:r>
          </a:p>
          <a:p>
            <a:r>
              <a:rPr lang="en-US" baseline="0" dirty="0" smtClean="0"/>
              <a:t>6 analog input pins</a:t>
            </a:r>
          </a:p>
          <a:p>
            <a:pPr lvl="1"/>
            <a:r>
              <a:rPr lang="en-US" baseline="0" dirty="0" smtClean="0"/>
              <a:t>Can serve as digital GPIO</a:t>
            </a:r>
          </a:p>
          <a:p>
            <a:pPr lvl="0"/>
            <a:r>
              <a:rPr lang="en-US" baseline="0" dirty="0" smtClean="0"/>
              <a:t>16 MHz Crystal Oscillator</a:t>
            </a:r>
          </a:p>
          <a:p>
            <a:pPr lvl="0"/>
            <a:r>
              <a:rPr lang="en-US" baseline="0" dirty="0" smtClean="0"/>
              <a:t>5V and 3.3V output perfect for prototyping</a:t>
            </a:r>
          </a:p>
          <a:p>
            <a:pPr lvl="0"/>
            <a:r>
              <a:rPr lang="en-US" dirty="0" smtClean="0"/>
              <a:t>Price: $35.00</a:t>
            </a:r>
          </a:p>
          <a:p>
            <a:pPr lvl="0"/>
            <a:r>
              <a:rPr lang="en-US" dirty="0" smtClean="0"/>
              <a:t>SPI and I2C</a:t>
            </a:r>
            <a:r>
              <a:rPr lang="en-US" baseline="0" dirty="0" smtClean="0"/>
              <a:t> compatible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ATmega328</a:t>
            </a:r>
            <a:r>
              <a:rPr lang="en-US" baseline="0" dirty="0" smtClean="0"/>
              <a:t>  &amp;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 Uno 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C-based</a:t>
            </a:r>
            <a:r>
              <a:rPr lang="en-US" baseline="0" dirty="0" smtClean="0"/>
              <a:t> programming</a:t>
            </a:r>
            <a:endParaRPr lang="en-US" dirty="0" smtClean="0"/>
          </a:p>
          <a:p>
            <a:r>
              <a:rPr lang="en-US" dirty="0" smtClean="0"/>
              <a:t>SPI</a:t>
            </a:r>
            <a:r>
              <a:rPr lang="en-US" baseline="0" dirty="0" smtClean="0"/>
              <a:t> Library (GP21 Communication)</a:t>
            </a:r>
          </a:p>
          <a:p>
            <a:r>
              <a:rPr lang="en-US" dirty="0" smtClean="0"/>
              <a:t>I2C Library (TMP 275 Ambient Temp Sensor)</a:t>
            </a:r>
          </a:p>
          <a:p>
            <a:r>
              <a:rPr lang="en-US" baseline="0" dirty="0" smtClean="0"/>
              <a:t>LCD</a:t>
            </a:r>
            <a:r>
              <a:rPr lang="en-US" dirty="0" smtClean="0"/>
              <a:t> Library (Hitachi HD 44780)</a:t>
            </a:r>
            <a:endParaRPr lang="en-US" baseline="0" dirty="0" smtClean="0"/>
          </a:p>
          <a:p>
            <a:r>
              <a:rPr lang="en-US" baseline="0" dirty="0" smtClean="0"/>
              <a:t>Extensive Support Community</a:t>
            </a:r>
          </a:p>
          <a:p>
            <a:r>
              <a:rPr lang="en-US" baseline="0" dirty="0" smtClean="0"/>
              <a:t>Online Tutorials</a:t>
            </a:r>
          </a:p>
          <a:p>
            <a:endParaRPr lang="en-US" baseline="0" dirty="0" smtClean="0"/>
          </a:p>
          <a:p>
            <a:r>
              <a:rPr lang="en-US" dirty="0" smtClean="0"/>
              <a:t>Limitations with SPI communication require new functions to be written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Arduino</a:t>
            </a:r>
            <a:r>
              <a:rPr lang="en-US" baseline="0" dirty="0" smtClean="0"/>
              <a:t> Uno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Ranging Process Flow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8048797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3352800"/>
          <a:ext cx="23622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= External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= ATmega328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= GP21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= LCD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001000" cy="1109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4 Wire SPI connection</a:t>
            </a:r>
          </a:p>
          <a:p>
            <a:pPr lvl="1"/>
            <a:r>
              <a:rPr lang="en-US" dirty="0" smtClean="0"/>
              <a:t>Declare new Slave Select Line for GP21</a:t>
            </a:r>
          </a:p>
          <a:p>
            <a:r>
              <a:rPr lang="en-US" dirty="0" smtClean="0"/>
              <a:t>3.3V Supply from </a:t>
            </a:r>
            <a:r>
              <a:rPr lang="en-US" dirty="0" err="1" smtClean="0"/>
              <a:t>Arduino</a:t>
            </a:r>
            <a:r>
              <a:rPr lang="en-US" dirty="0" smtClean="0"/>
              <a:t> to TDC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Arduino-GP21 </a:t>
            </a:r>
            <a:r>
              <a:rPr lang="en-US" baseline="0" dirty="0" smtClean="0"/>
              <a:t>Prototyping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6781800" cy="352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547871"/>
          </a:xfrm>
        </p:spPr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baseline="0" dirty="0" smtClean="0"/>
              <a:t> Wire interface for data transfer (D2-D5)</a:t>
            </a:r>
          </a:p>
          <a:p>
            <a:r>
              <a:rPr lang="en-US" baseline="0" dirty="0" smtClean="0"/>
              <a:t>2 Wire interface for Enable</a:t>
            </a:r>
            <a:r>
              <a:rPr lang="en-US" dirty="0" smtClean="0"/>
              <a:t> and R/W configuration (D6-D7)</a:t>
            </a:r>
          </a:p>
          <a:p>
            <a:r>
              <a:rPr lang="en-US" dirty="0" smtClean="0"/>
              <a:t>5V supplied by </a:t>
            </a:r>
            <a:r>
              <a:rPr lang="en-US" dirty="0" err="1" smtClean="0"/>
              <a:t>Arduino</a:t>
            </a:r>
            <a:r>
              <a:rPr lang="en-US" dirty="0" smtClean="0"/>
              <a:t> to power LCD and backlight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LCD</a:t>
            </a:r>
            <a:r>
              <a:rPr lang="en-US" baseline="0" dirty="0" smtClean="0"/>
              <a:t> Prototyping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1" y="3209234"/>
            <a:ext cx="5257800" cy="329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3776472"/>
          </a:xfrm>
        </p:spPr>
        <p:txBody>
          <a:bodyPr>
            <a:normAutofit/>
          </a:bodyPr>
          <a:lstStyle/>
          <a:p>
            <a:r>
              <a:rPr lang="en-US" dirty="0" smtClean="0"/>
              <a:t>LCD: Fully Functioning</a:t>
            </a:r>
          </a:p>
          <a:p>
            <a:r>
              <a:rPr lang="en-US" dirty="0" smtClean="0"/>
              <a:t>GP21: Re-writing the functions needed to communicate with the registers including:</a:t>
            </a:r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readReg</a:t>
            </a:r>
            <a:r>
              <a:rPr lang="en-US" sz="1800" dirty="0" smtClean="0"/>
              <a:t>()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writeReg</a:t>
            </a:r>
            <a:r>
              <a:rPr lang="en-US" sz="1800" dirty="0" smtClean="0"/>
              <a:t>()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TOeeprom</a:t>
            </a:r>
            <a:r>
              <a:rPr lang="en-US" sz="1800" dirty="0" smtClean="0"/>
              <a:t>()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FROMeeprom</a:t>
            </a:r>
            <a:r>
              <a:rPr lang="en-US" sz="1800" dirty="0" smtClean="0"/>
              <a:t>()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readResult</a:t>
            </a:r>
            <a:r>
              <a:rPr lang="en-US" sz="1800" dirty="0" smtClean="0"/>
              <a:t>()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fetchStatus</a:t>
            </a:r>
            <a:r>
              <a:rPr lang="en-US" sz="1800" dirty="0" smtClean="0"/>
              <a:t>()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Prototyping</a:t>
            </a:r>
            <a:r>
              <a:rPr lang="en-US" baseline="0" dirty="0" smtClean="0"/>
              <a:t> GP21,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, LCD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971800"/>
            <a:ext cx="4495800" cy="340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205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Contactless IR Temperature</a:t>
            </a:r>
            <a:br>
              <a:rPr lang="en-US" dirty="0" smtClean="0"/>
            </a:br>
            <a:r>
              <a:rPr lang="en-US" dirty="0" smtClean="0"/>
              <a:t>Sensor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IR Temperature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Temperature need to be control and monitor engineering application like cooling, heating, drying, and storage. </a:t>
            </a:r>
          </a:p>
          <a:p>
            <a:r>
              <a:rPr lang="en-US" dirty="0" smtClean="0"/>
              <a:t>Increase ability  portable sensing field device by giving temperature measuring function. </a:t>
            </a:r>
          </a:p>
          <a:p>
            <a:r>
              <a:rPr lang="en-US" dirty="0" smtClean="0"/>
              <a:t>Considered methods: </a:t>
            </a:r>
          </a:p>
          <a:p>
            <a:pPr lvl="1"/>
            <a:r>
              <a:rPr lang="en-US" dirty="0"/>
              <a:t>* Mechanical </a:t>
            </a:r>
          </a:p>
          <a:p>
            <a:pPr lvl="1"/>
            <a:r>
              <a:rPr lang="en-US" dirty="0"/>
              <a:t>* Thermo-junctive </a:t>
            </a:r>
          </a:p>
          <a:p>
            <a:pPr lvl="1"/>
            <a:r>
              <a:rPr lang="en-US" dirty="0"/>
              <a:t>* Thermo-resistive </a:t>
            </a:r>
          </a:p>
          <a:p>
            <a:pPr lvl="1"/>
            <a:r>
              <a:rPr lang="en-US" dirty="0"/>
              <a:t>* Infrared </a:t>
            </a:r>
            <a:r>
              <a:rPr lang="en-US" dirty="0" smtClean="0"/>
              <a:t>radiation</a:t>
            </a:r>
          </a:p>
          <a:p>
            <a:r>
              <a:rPr lang="en-US" dirty="0" smtClean="0"/>
              <a:t>Infrared radiation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51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Infrared Radiation - Reasons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5334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Noncontact measurement</a:t>
            </a:r>
          </a:p>
          <a:p>
            <a:pPr lvl="0"/>
            <a:r>
              <a:rPr lang="en-US" dirty="0" smtClean="0"/>
              <a:t>Require small </a:t>
            </a:r>
            <a:r>
              <a:rPr lang="en-US" dirty="0"/>
              <a:t>energy </a:t>
            </a:r>
          </a:p>
          <a:p>
            <a:pPr lvl="0"/>
            <a:r>
              <a:rPr lang="en-US" dirty="0" smtClean="0"/>
              <a:t>Long </a:t>
            </a:r>
            <a:r>
              <a:rPr lang="en-US" dirty="0"/>
              <a:t>wavelength </a:t>
            </a:r>
            <a:r>
              <a:rPr lang="en-US" dirty="0" smtClean="0"/>
              <a:t>–makes </a:t>
            </a:r>
            <a:r>
              <a:rPr lang="en-US" dirty="0"/>
              <a:t>infrared radiation transmitted better through various medium.</a:t>
            </a:r>
          </a:p>
          <a:p>
            <a:pPr lvl="0"/>
            <a:r>
              <a:rPr lang="en-US" dirty="0" smtClean="0"/>
              <a:t>It </a:t>
            </a:r>
            <a:r>
              <a:rPr lang="en-US" dirty="0"/>
              <a:t>could emit to all kinds of bodies.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486936"/>
            <a:ext cx="3641725" cy="340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5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Infrared Detection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34420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618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Ranging from 1-50 meters</a:t>
            </a:r>
          </a:p>
          <a:p>
            <a:r>
              <a:rPr lang="en-US" dirty="0" smtClean="0"/>
              <a:t> &lt;+/-</a:t>
            </a:r>
            <a:r>
              <a:rPr lang="en-US" baseline="0" dirty="0" smtClean="0"/>
              <a:t> 1 meter accuracy in subsequent</a:t>
            </a:r>
            <a:r>
              <a:rPr lang="en-US" dirty="0" smtClean="0"/>
              <a:t> measurements</a:t>
            </a:r>
            <a:endParaRPr lang="en-US" baseline="0" dirty="0" smtClean="0"/>
          </a:p>
          <a:p>
            <a:r>
              <a:rPr lang="en-US" baseline="0" dirty="0" smtClean="0"/>
              <a:t>Temperature readings from 0-5 meters</a:t>
            </a:r>
          </a:p>
          <a:p>
            <a:r>
              <a:rPr lang="en-US" dirty="0" smtClean="0"/>
              <a:t>&lt;+/- 2 degree accuracy in subsequent measurements</a:t>
            </a:r>
          </a:p>
          <a:p>
            <a:r>
              <a:rPr lang="en-US" dirty="0" smtClean="0"/>
              <a:t>Device should weigh in between 1.5 and 2.5 pounds for portability.</a:t>
            </a:r>
          </a:p>
          <a:p>
            <a:r>
              <a:rPr lang="en-US" dirty="0" smtClean="0"/>
              <a:t>LCD must simultaneously display temperature and range when triggered.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Detectors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en-US" dirty="0" smtClean="0"/>
              <a:t>Consider types: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+ Quantum: Expensive  </a:t>
            </a:r>
          </a:p>
          <a:p>
            <a:pPr marL="0" indent="0">
              <a:buNone/>
            </a:pPr>
            <a:r>
              <a:rPr lang="en-US" dirty="0" smtClean="0"/>
              <a:t>   + Thermal: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Thermocouple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Thermopile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Bolometer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Micro Bolometer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* Thermopile: </a:t>
            </a:r>
          </a:p>
          <a:p>
            <a:pPr marL="0" indent="0">
              <a:buNone/>
            </a:pPr>
            <a:r>
              <a:rPr lang="en-US" dirty="0" smtClean="0"/>
              <a:t>Digital detector : MLX90614</a:t>
            </a:r>
          </a:p>
          <a:p>
            <a:pPr marL="0" indent="0">
              <a:buNone/>
            </a:pPr>
            <a:r>
              <a:rPr lang="en-US" dirty="0" smtClean="0"/>
              <a:t>Analog detector: MLX90247 , ZTP – 135SR</a:t>
            </a:r>
          </a:p>
        </p:txBody>
      </p:sp>
    </p:spTree>
    <p:extLst>
      <p:ext uri="{BB962C8B-B14F-4D97-AF65-F5344CB8AC3E}">
        <p14:creationId xmlns:p14="http://schemas.microsoft.com/office/powerpoint/2010/main" xmlns="" val="21953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ZTP-135SR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400" y="1320800"/>
            <a:ext cx="5161073" cy="5562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524000"/>
            <a:ext cx="4114800" cy="2840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46482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Infrared wavelength: 5 </a:t>
            </a:r>
            <a:r>
              <a:rPr lang="az-Cyrl-AZ" sz="1400" dirty="0" smtClean="0">
                <a:latin typeface="Arial" pitchFamily="34" charset="0"/>
                <a:cs typeface="Arial" pitchFamily="34" charset="0"/>
              </a:rPr>
              <a:t>ц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 to 15 </a:t>
            </a:r>
            <a:r>
              <a:rPr lang="az-Cyrl-AZ" sz="1400" dirty="0" smtClean="0">
                <a:latin typeface="Arial" pitchFamily="34" charset="0"/>
                <a:cs typeface="Arial" pitchFamily="34" charset="0"/>
              </a:rPr>
              <a:t>ц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5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Small-size sensor (TO-46 package)</a:t>
            </a:r>
          </a:p>
          <a:p>
            <a:r>
              <a:rPr lang="en-US" dirty="0" smtClean="0"/>
              <a:t>Included ambient temperature (thermistor) sensor for compensation </a:t>
            </a:r>
          </a:p>
          <a:p>
            <a:r>
              <a:rPr lang="en-US" dirty="0" smtClean="0"/>
              <a:t>High sensitivity </a:t>
            </a:r>
          </a:p>
          <a:p>
            <a:r>
              <a:rPr lang="en-US" dirty="0" smtClean="0"/>
              <a:t>Fast response time </a:t>
            </a:r>
          </a:p>
          <a:p>
            <a:r>
              <a:rPr lang="en-US" dirty="0" smtClean="0"/>
              <a:t>Low cost </a:t>
            </a:r>
          </a:p>
          <a:p>
            <a:r>
              <a:rPr lang="en-US" dirty="0" smtClean="0"/>
              <a:t>Consists of thermo-elements, flat IR filter</a:t>
            </a:r>
          </a:p>
          <a:p>
            <a:r>
              <a:rPr lang="en-US" dirty="0" smtClean="0"/>
              <a:t>Thermistor of temperature compensation in a hermetically-sealed package. </a:t>
            </a:r>
          </a:p>
          <a:p>
            <a:r>
              <a:rPr lang="en-US" dirty="0" smtClean="0"/>
              <a:t>Variety of filters available to help maximize performance in specific 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2514600"/>
            <a:ext cx="19716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5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Op-amp Chopper – AD8628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76400"/>
            <a:ext cx="8763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Lowest Auto-zero </a:t>
            </a:r>
            <a:r>
              <a:rPr lang="en-US" dirty="0"/>
              <a:t>A</a:t>
            </a:r>
            <a:r>
              <a:rPr lang="en-US" dirty="0" smtClean="0"/>
              <a:t>mplifier </a:t>
            </a:r>
            <a:r>
              <a:rPr lang="en-US" dirty="0"/>
              <a:t>N</a:t>
            </a:r>
            <a:r>
              <a:rPr lang="en-US" dirty="0" smtClean="0"/>
              <a:t>oise</a:t>
            </a:r>
          </a:p>
          <a:p>
            <a:r>
              <a:rPr lang="en-US" dirty="0" smtClean="0"/>
              <a:t>Low Offset Voltage: 1 </a:t>
            </a:r>
            <a:r>
              <a:rPr lang="az-Cyrl-AZ" dirty="0" smtClean="0"/>
              <a:t>ц</a:t>
            </a:r>
            <a:r>
              <a:rPr lang="en-US" dirty="0" smtClean="0"/>
              <a:t>V</a:t>
            </a:r>
          </a:p>
          <a:p>
            <a:r>
              <a:rPr lang="en-US" dirty="0" smtClean="0"/>
              <a:t>Input Offset Drift: 0.02 </a:t>
            </a:r>
            <a:r>
              <a:rPr lang="az-Cyrl-AZ" dirty="0"/>
              <a:t>ц</a:t>
            </a:r>
            <a:r>
              <a:rPr lang="en-US" dirty="0" smtClean="0"/>
              <a:t>V/C</a:t>
            </a:r>
          </a:p>
          <a:p>
            <a:r>
              <a:rPr lang="en-US" dirty="0" smtClean="0"/>
              <a:t>Very Low Input Bias Current: </a:t>
            </a:r>
          </a:p>
          <a:p>
            <a:r>
              <a:rPr lang="en-US" dirty="0" smtClean="0"/>
              <a:t>Low Supply Current: 1.0 mA</a:t>
            </a:r>
          </a:p>
          <a:p>
            <a:r>
              <a:rPr lang="en-US" dirty="0" smtClean="0"/>
              <a:t>Overload Recovery Time: 10 </a:t>
            </a:r>
            <a:r>
              <a:rPr lang="az-Cyrl-AZ" dirty="0" smtClean="0"/>
              <a:t>ц</a:t>
            </a:r>
            <a:r>
              <a:rPr lang="en-US" dirty="0" smtClean="0"/>
              <a:t>s</a:t>
            </a:r>
          </a:p>
          <a:p>
            <a:r>
              <a:rPr lang="en-US" dirty="0" smtClean="0"/>
              <a:t>No External Components Required </a:t>
            </a:r>
          </a:p>
          <a:p>
            <a:r>
              <a:rPr lang="en-US" dirty="0"/>
              <a:t>Rail to Rail Input and Output Swing</a:t>
            </a:r>
          </a:p>
          <a:p>
            <a:r>
              <a:rPr lang="en-US" dirty="0"/>
              <a:t>5V Single-Supply Operation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2027350"/>
            <a:ext cx="3293533" cy="2485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5966" y="4953000"/>
            <a:ext cx="16764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3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Op-amp Chopper – AD8628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2" y="1317024"/>
            <a:ext cx="8827029" cy="55409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High </a:t>
            </a:r>
            <a:r>
              <a:rPr lang="en-US" dirty="0"/>
              <a:t>Gain where the </a:t>
            </a:r>
            <a:r>
              <a:rPr lang="en-US" dirty="0" smtClean="0"/>
              <a:t>PSRR: 100 dB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Close-loop gain: 40 dB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Gain 1000 times as applied </a:t>
            </a:r>
            <a:r>
              <a:rPr lang="en-US" dirty="0" smtClean="0"/>
              <a:t>AD8628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* ZTP- 135SR output: estimated around 3 to 5 mV</a:t>
            </a:r>
          </a:p>
          <a:p>
            <a:pPr marL="457200" lvl="1" indent="0">
              <a:buNone/>
            </a:pPr>
            <a:r>
              <a:rPr lang="en-US" dirty="0" smtClean="0"/>
              <a:t>1000 </a:t>
            </a:r>
            <a:r>
              <a:rPr lang="en-US" dirty="0"/>
              <a:t>X (3 – 5mV)  = 3 to 5 V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895600"/>
            <a:ext cx="2417476" cy="85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7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Fresnel Lens</a:t>
            </a:r>
            <a:r>
              <a:rPr lang="en-US" baseline="0" dirty="0" smtClean="0"/>
              <a:t> made of HDPE</a:t>
            </a:r>
          </a:p>
          <a:p>
            <a:r>
              <a:rPr lang="en-US" baseline="0" dirty="0" smtClean="0"/>
              <a:t>Salvaged from porch-light lens</a:t>
            </a:r>
          </a:p>
          <a:p>
            <a:r>
              <a:rPr lang="en-US" baseline="0" dirty="0" smtClean="0"/>
              <a:t>Cost-Effective Vs. Germanium or Silicon</a:t>
            </a:r>
          </a:p>
          <a:p>
            <a:r>
              <a:rPr lang="en-US" baseline="0" dirty="0" smtClean="0"/>
              <a:t>Commonly used in low-cost PIR sensors and IR temperature guns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 smtClean="0"/>
              <a:t>IR</a:t>
            </a:r>
            <a:r>
              <a:rPr lang="en-US" baseline="0" dirty="0" smtClean="0"/>
              <a:t> Thermometer Optics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9624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990600"/>
            <a:ext cx="7391400" cy="5141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98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Frequency stability with of the transimpedance amplifier</a:t>
            </a:r>
          </a:p>
          <a:p>
            <a:r>
              <a:rPr lang="en-US" sz="2000" dirty="0" smtClean="0"/>
              <a:t>Interfacing TDC to APD module</a:t>
            </a:r>
          </a:p>
          <a:p>
            <a:r>
              <a:rPr lang="en-US" sz="2000" dirty="0" smtClean="0"/>
              <a:t>Quantifying the delay of the laser module startup</a:t>
            </a:r>
          </a:p>
          <a:p>
            <a:r>
              <a:rPr lang="en-US" sz="2000" dirty="0" smtClean="0"/>
              <a:t>Properly mounting the lens and filter so that its focal point is on the APD</a:t>
            </a:r>
            <a:endParaRPr lang="en-US" dirty="0"/>
          </a:p>
          <a:p>
            <a:r>
              <a:rPr lang="en-US" sz="2000" dirty="0" smtClean="0"/>
              <a:t>Possibly using a different LCD for increased user experience</a:t>
            </a:r>
          </a:p>
          <a:p>
            <a:r>
              <a:rPr lang="en-US" sz="2000" dirty="0" smtClean="0"/>
              <a:t>Enclosure issues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86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98013409"/>
              </p:ext>
            </p:extLst>
          </p:nvPr>
        </p:nvGraphicFramePr>
        <p:xfrm>
          <a:off x="228600" y="914400"/>
          <a:ext cx="8712200" cy="522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15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6764166"/>
              </p:ext>
            </p:extLst>
          </p:nvPr>
        </p:nvGraphicFramePr>
        <p:xfrm>
          <a:off x="914400" y="609600"/>
          <a:ext cx="7543800" cy="5902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840"/>
                <a:gridCol w="1606298"/>
                <a:gridCol w="1680190"/>
                <a:gridCol w="2538472"/>
              </a:tblGrid>
              <a:tr h="182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Name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Source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Cost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Purchased?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295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TDC-GP21 (QFN)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Transducers Direct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$35.00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yes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2137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Arduino Dev Board: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Element 14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$30.00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182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ATMEGA328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QFN32 Breakout Board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Proto-advantage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$13.99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294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780nm Laser Module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Aixiz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$13.00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yse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198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16x2 LCD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Spark Fun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$13.95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2137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Various Resistors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Anywhere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*$5.00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2137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Various Capacitors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Anywhere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*$5.00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364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PCXOptical Lens - NT65-524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Edmund Optics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$40.00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364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780nm Optical Filter - NT65-723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Edmund Optics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$99.00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182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Li-ion 7.4V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Battery Junction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$25.00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324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LM7805 +5V Regulator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Spark Fun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$1.25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364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LM7905 -5V Regulator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Fairchild Semiconductor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$0.60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324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LD1117 3.3V Regulator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Spark Fun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$1.95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364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TMP275 temperature sensor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TI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4.25 (sampled)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3049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ZTP-135S - IR SENSOR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Element 14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$19.95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182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Fresnel Lens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N/A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Salvaged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182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S2381 APD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Hamamatsu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$76.00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294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Emco Q04 DC - HV DC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Emco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$59.00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2576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OPA847 Op-amp x4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TI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*$10.00 (sampled)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18230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$428.69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Budget to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60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4" name="Content Placeholder 3" descr="C:\Users\Joel\Desktop\block diagram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463"/>
            <a:ext cx="8229600" cy="4439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individual part of our device operates in a range between </a:t>
            </a:r>
            <a:r>
              <a:rPr lang="en-US" dirty="0" smtClean="0"/>
              <a:t>3.3 and 140 </a:t>
            </a:r>
            <a:r>
              <a:rPr lang="en-US" dirty="0" smtClean="0"/>
              <a:t>volts.</a:t>
            </a:r>
          </a:p>
          <a:p>
            <a:pPr lvl="1"/>
            <a:r>
              <a:rPr lang="en-US" dirty="0" smtClean="0"/>
              <a:t>Our high voltage supply needs to supply 140 volts. It supplies 400V at 12V, and through testing we have determined it can run 140V at ~5 volts.</a:t>
            </a:r>
          </a:p>
          <a:p>
            <a:r>
              <a:rPr lang="en-US" dirty="0" smtClean="0"/>
              <a:t>Our device must remain portable, limiting our options for selecting a power source.</a:t>
            </a:r>
          </a:p>
          <a:p>
            <a:r>
              <a:rPr lang="en-US" dirty="0" smtClean="0"/>
              <a:t>We have chosen a series of linear voltage regulators to obtain the different voltages we need. All regulators operate in a temperature range of 0-125 degrees Celsius.</a:t>
            </a:r>
          </a:p>
          <a:p>
            <a:pPr lvl="1"/>
            <a:r>
              <a:rPr lang="en-US" dirty="0" smtClean="0"/>
              <a:t>Because of this, we must ensure that the heat dissipated on the regulator doesn’t exceed a stable operating environment. The equation to determine power dissipation is as follows:</a:t>
            </a:r>
          </a:p>
          <a:p>
            <a:pPr lvl="1">
              <a:buNone/>
            </a:pPr>
            <a:r>
              <a:rPr lang="en-US" dirty="0" smtClean="0"/>
              <a:t>			    </a:t>
            </a:r>
            <a:r>
              <a:rPr lang="en-US" dirty="0" err="1" smtClean="0"/>
              <a:t>Pdis</a:t>
            </a:r>
            <a:r>
              <a:rPr lang="en-US" dirty="0" smtClean="0"/>
              <a:t> = (Vin – </a:t>
            </a:r>
            <a:r>
              <a:rPr lang="en-US" dirty="0" err="1" smtClean="0"/>
              <a:t>Vout</a:t>
            </a:r>
            <a:r>
              <a:rPr lang="en-US" dirty="0" smtClean="0"/>
              <a:t>) * </a:t>
            </a:r>
            <a:r>
              <a:rPr lang="en-US" dirty="0" err="1" smtClean="0"/>
              <a:t>Iout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Nickel Cadmium</a:t>
            </a:r>
          </a:p>
          <a:p>
            <a:pPr lvl="1"/>
            <a:r>
              <a:rPr lang="en-US" dirty="0" smtClean="0"/>
              <a:t>Low voltage per cell (1.2V)</a:t>
            </a:r>
          </a:p>
          <a:p>
            <a:pPr lvl="1"/>
            <a:r>
              <a:rPr lang="en-US" dirty="0" smtClean="0"/>
              <a:t>Lower cell density in comparison to Lithium-Ion</a:t>
            </a:r>
          </a:p>
          <a:p>
            <a:pPr lvl="1"/>
            <a:r>
              <a:rPr lang="en-US" dirty="0" smtClean="0"/>
              <a:t>Dangerous technology, cadmium is hazardous to all life forms. </a:t>
            </a:r>
          </a:p>
          <a:p>
            <a:pPr lvl="1"/>
            <a:r>
              <a:rPr lang="en-US" dirty="0" smtClean="0"/>
              <a:t>7+ volt pack will take 6+ batteries and generally weigh in at nearly a pound or more and the area is also 3 times larger than the equivalent lithium ion pack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Source Options cont.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Nickel Metal Hydride</a:t>
            </a:r>
          </a:p>
          <a:p>
            <a:pPr lvl="1"/>
            <a:r>
              <a:rPr lang="en-US" dirty="0" smtClean="0"/>
              <a:t>Low cell voltage (1.2V)</a:t>
            </a:r>
          </a:p>
          <a:p>
            <a:pPr lvl="1"/>
            <a:r>
              <a:rPr lang="en-US" dirty="0" smtClean="0"/>
              <a:t>Cell density between 2 and 3 times that of an equivalent nickel cadmium cell</a:t>
            </a:r>
          </a:p>
          <a:p>
            <a:pPr lvl="1"/>
            <a:r>
              <a:rPr lang="en-US" dirty="0" smtClean="0"/>
              <a:t>Environmentally safe due to the absence of cadmium</a:t>
            </a:r>
          </a:p>
          <a:p>
            <a:pPr lvl="1"/>
            <a:r>
              <a:rPr lang="en-US" dirty="0" smtClean="0"/>
              <a:t>Very high self discharge rate (5-10% on first day, .5-1% per day after)</a:t>
            </a:r>
          </a:p>
          <a:p>
            <a:pPr lvl="1"/>
            <a:r>
              <a:rPr lang="en-US" dirty="0" smtClean="0"/>
              <a:t>A 7.2 volt pack consists of 6 individual cells, weighing in at 8 ounces and takes up 3 times the area of the equivalent lithium ion pack.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Source Options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Lithium Ion (chosen battery technology)</a:t>
            </a:r>
          </a:p>
          <a:p>
            <a:pPr lvl="1"/>
            <a:r>
              <a:rPr lang="en-US" dirty="0" smtClean="0"/>
              <a:t>High voltage per cell (~3.7V)</a:t>
            </a:r>
          </a:p>
          <a:p>
            <a:pPr lvl="1"/>
            <a:r>
              <a:rPr lang="en-US" dirty="0" smtClean="0"/>
              <a:t>High cell density in comparison to other technology</a:t>
            </a:r>
          </a:p>
          <a:p>
            <a:pPr lvl="1"/>
            <a:r>
              <a:rPr lang="en-US" dirty="0" smtClean="0"/>
              <a:t>Very slow self discharge rate</a:t>
            </a:r>
          </a:p>
          <a:p>
            <a:pPr lvl="1"/>
            <a:r>
              <a:rPr lang="en-US" dirty="0" smtClean="0"/>
              <a:t>Volatile technology, can catch fire under bad conditions and upon contact with water</a:t>
            </a:r>
          </a:p>
          <a:p>
            <a:pPr lvl="1"/>
            <a:r>
              <a:rPr lang="en-US" dirty="0" smtClean="0"/>
              <a:t>Less cells to obtain desired voltage, results in smaller design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Source Options cont.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641</TotalTime>
  <Words>2045</Words>
  <Application>Microsoft Office PowerPoint</Application>
  <PresentationFormat>On-screen Show (4:3)</PresentationFormat>
  <Paragraphs>487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Concourse</vt:lpstr>
      <vt:lpstr>Portable Sensing Field Device</vt:lpstr>
      <vt:lpstr>Goals</vt:lpstr>
      <vt:lpstr>Motivation</vt:lpstr>
      <vt:lpstr>Specifications</vt:lpstr>
      <vt:lpstr>Block Diagram</vt:lpstr>
      <vt:lpstr>Power</vt:lpstr>
      <vt:lpstr>Source Options cont.</vt:lpstr>
      <vt:lpstr>Source Options</vt:lpstr>
      <vt:lpstr>Source Options cont.</vt:lpstr>
      <vt:lpstr>Source Options cont.</vt:lpstr>
      <vt:lpstr>LM7805</vt:lpstr>
      <vt:lpstr>LD1117V33</vt:lpstr>
      <vt:lpstr>Ranging - Design Considerations</vt:lpstr>
      <vt:lpstr>Design Considerations</vt:lpstr>
      <vt:lpstr>APD Module</vt:lpstr>
      <vt:lpstr>Avalanche Photodiode</vt:lpstr>
      <vt:lpstr>APD Selection</vt:lpstr>
      <vt:lpstr>Temperature effects on S2381</vt:lpstr>
      <vt:lpstr>High Voltage DC-DC Converter</vt:lpstr>
      <vt:lpstr>Ambient Temperature Adjust</vt:lpstr>
      <vt:lpstr>Transimpedance Amplifier</vt:lpstr>
      <vt:lpstr>Circuit Schematic</vt:lpstr>
      <vt:lpstr>APD Module Schematic</vt:lpstr>
      <vt:lpstr>Infrared Optical Filter</vt:lpstr>
      <vt:lpstr>Laser Optics: PCX Lens</vt:lpstr>
      <vt:lpstr>Slide 26</vt:lpstr>
      <vt:lpstr>Range Measurement Hardware</vt:lpstr>
      <vt:lpstr>ACAM TDC-GP21</vt:lpstr>
      <vt:lpstr>ACAM TDC-GP21</vt:lpstr>
      <vt:lpstr>ATmega328  &amp; Arduino Uno Board</vt:lpstr>
      <vt:lpstr>Arduino Uno Environment</vt:lpstr>
      <vt:lpstr>Ranging Process Flow</vt:lpstr>
      <vt:lpstr>Arduino-GP21 Prototyping</vt:lpstr>
      <vt:lpstr>LCD Prototyping</vt:lpstr>
      <vt:lpstr>Prototyping GP21, Arduino, LCD</vt:lpstr>
      <vt:lpstr>Contactless IR Temperature Sensor</vt:lpstr>
      <vt:lpstr>IR Temperature Function</vt:lpstr>
      <vt:lpstr>Infrared Radiation - Reasons </vt:lpstr>
      <vt:lpstr>Infrared Detection</vt:lpstr>
      <vt:lpstr>Detectors</vt:lpstr>
      <vt:lpstr>ZTP-135SR</vt:lpstr>
      <vt:lpstr>FEATURES</vt:lpstr>
      <vt:lpstr>Op-amp Chopper – AD8628</vt:lpstr>
      <vt:lpstr>Op-amp Chopper – AD8628</vt:lpstr>
      <vt:lpstr>IR Thermometer Optics</vt:lpstr>
      <vt:lpstr>Schematics</vt:lpstr>
      <vt:lpstr>Future Challenges</vt:lpstr>
      <vt:lpstr>Slide 48</vt:lpstr>
      <vt:lpstr>Budget to Date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Portable Sensing Field Device</dc:title>
  <dc:creator>Rob</dc:creator>
  <cp:lastModifiedBy>William Brown</cp:lastModifiedBy>
  <cp:revision>89</cp:revision>
  <dcterms:created xsi:type="dcterms:W3CDTF">2011-06-05T15:06:36Z</dcterms:created>
  <dcterms:modified xsi:type="dcterms:W3CDTF">2011-06-07T11:35:22Z</dcterms:modified>
</cp:coreProperties>
</file>